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50" r:id="rId2"/>
    <p:sldId id="423" r:id="rId3"/>
    <p:sldId id="421" r:id="rId4"/>
    <p:sldId id="376" r:id="rId5"/>
    <p:sldId id="328" r:id="rId6"/>
    <p:sldId id="408" r:id="rId7"/>
    <p:sldId id="409" r:id="rId8"/>
    <p:sldId id="410" r:id="rId9"/>
    <p:sldId id="417" r:id="rId10"/>
    <p:sldId id="411" r:id="rId11"/>
    <p:sldId id="419" r:id="rId12"/>
    <p:sldId id="412" r:id="rId13"/>
    <p:sldId id="420" r:id="rId14"/>
    <p:sldId id="422" r:id="rId15"/>
    <p:sldId id="413" r:id="rId1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69"/>
    <a:srgbClr val="173769"/>
    <a:srgbClr val="132857"/>
    <a:srgbClr val="18376A"/>
    <a:srgbClr val="1A415D"/>
    <a:srgbClr val="002142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0" autoAdjust="0"/>
    <p:restoredTop sz="50340"/>
  </p:normalViewPr>
  <p:slideViewPr>
    <p:cSldViewPr snapToGrid="0" snapToObjects="1">
      <p:cViewPr varScale="1">
        <p:scale>
          <a:sx n="61" d="100"/>
          <a:sy n="61" d="100"/>
        </p:scale>
        <p:origin x="409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9B346-E16D-6F42-A625-343A967E6BC3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C888-426C-0444-967A-5B3E4C2A0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59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40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00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TO INSTRUCTORS: the Contiki-NG cheat sheet includes instructions to bridge </a:t>
            </a:r>
            <a:r>
              <a:rPr lang="en-US" dirty="0" err="1"/>
              <a:t>mosquitto</a:t>
            </a:r>
            <a:r>
              <a:rPr lang="en-US" dirty="0"/>
              <a:t> on the VMs to a public MQTT server that can be used in any other app..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84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DIRECTIONS FOR INSTRUCTORS: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Using COOJA or CC260/CC1350 nodes: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Setup a RPL network using examples/</a:t>
            </a:r>
            <a:r>
              <a:rPr lang="en-US" dirty="0" err="1"/>
              <a:t>rpl</a:t>
            </a:r>
            <a:r>
              <a:rPr lang="en-US" dirty="0"/>
              <a:t>-border-router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Deploy one or two examples/</a:t>
            </a:r>
            <a:r>
              <a:rPr lang="en-US" dirty="0" err="1"/>
              <a:t>mqtt</a:t>
            </a:r>
            <a:r>
              <a:rPr lang="en-US" dirty="0"/>
              <a:t>-demo nodes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Show MQTT messages arriving at </a:t>
            </a:r>
            <a:r>
              <a:rPr lang="en-US" dirty="0" err="1"/>
              <a:t>mosquitto</a:t>
            </a:r>
            <a:r>
              <a:rPr lang="en-US" dirty="0"/>
              <a:t> on the VM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If bridging, show messages being published on the Internet… and the chain is complete!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4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9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85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DIRECTIONS FOR INSTRUCTORS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COOJA (check cheat sheet to setup the RPL border router):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Create a simulation with examples/</a:t>
            </a:r>
            <a:r>
              <a:rPr lang="en-US" dirty="0" err="1"/>
              <a:t>rpl</a:t>
            </a:r>
            <a:r>
              <a:rPr lang="en-US" dirty="0"/>
              <a:t>-border-router and multiple examples/hello-world nodes, once it’s up and running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Ping6 of the border router IPv6 from the VM terminal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Add more examples/hello-world nodes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Show you </a:t>
            </a:r>
            <a:r>
              <a:rPr lang="en-US" baseline="0" dirty="0"/>
              <a:t>can ping6 any other node, going through the RPL 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9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5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82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40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0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8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8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Y:\IMMAGINE _COORDINATA_2014\PPT\loghi_PNG\01_polimi_centrato_BN_negativo_outlin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54" y="395873"/>
            <a:ext cx="1442830" cy="11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ttangolo 125"/>
          <p:cNvSpPr/>
          <p:nvPr userDrawn="1"/>
        </p:nvSpPr>
        <p:spPr>
          <a:xfrm>
            <a:off x="0" y="1834176"/>
            <a:ext cx="9144000" cy="5023823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38482" y="1835151"/>
            <a:ext cx="9036647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&amp; Aufzählu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66117" y="1"/>
            <a:ext cx="8599289" cy="786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75047" y="892969"/>
            <a:ext cx="8563570" cy="55185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1pPr>
            <a:lvl2pPr marL="294669" lvl="1" indent="-142870" rtl="0">
              <a:lnSpc>
                <a:spcPct val="117647"/>
              </a:lnSpc>
              <a:spcBef>
                <a:spcPts val="0"/>
              </a:spcBef>
              <a:buFont typeface="Cabin"/>
              <a:buAutoNum type="alphaLcParenR"/>
              <a:defRPr sz="2391"/>
            </a:lvl2pPr>
            <a:lvl3pPr marL="473257" lvl="2" indent="-178587" rtl="0">
              <a:lnSpc>
                <a:spcPct val="116666"/>
              </a:lnSpc>
              <a:spcBef>
                <a:spcPts val="0"/>
              </a:spcBef>
              <a:defRPr sz="1687"/>
            </a:lvl3pPr>
            <a:lvl4pPr marL="1427836" lvl="3" indent="-258088" rtl="0">
              <a:lnSpc>
                <a:spcPct val="118181"/>
              </a:lnSpc>
              <a:spcBef>
                <a:spcPts val="0"/>
              </a:spcBef>
              <a:defRPr sz="1547"/>
            </a:lvl4pPr>
            <a:lvl5pPr marL="1740364" lvl="4" indent="-258088" rtl="0">
              <a:lnSpc>
                <a:spcPct val="118181"/>
              </a:lnSpc>
              <a:spcBef>
                <a:spcPts val="0"/>
              </a:spcBef>
              <a:defRPr sz="1547"/>
            </a:lvl5pPr>
            <a:lvl6pPr lvl="5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8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457200" y="1482840"/>
            <a:ext cx="8229240" cy="464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733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3800"/>
            <a:ext cx="8323726" cy="48641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373053"/>
            <a:ext cx="9144000" cy="494472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4CB219-E0D5-474F-BF0E-3C20FFA9D94B}"/>
              </a:ext>
            </a:extLst>
          </p:cNvPr>
          <p:cNvGrpSpPr/>
          <p:nvPr userDrawn="1"/>
        </p:nvGrpSpPr>
        <p:grpSpPr>
          <a:xfrm>
            <a:off x="8107109" y="6506749"/>
            <a:ext cx="929406" cy="264042"/>
            <a:chOff x="7836785" y="2568624"/>
            <a:chExt cx="929406" cy="26404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D8F6546-E61B-EB40-A16E-DCF94DC0B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4D4821E3-0F48-5E48-A52E-0B91BA4FE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391773F5-00ED-574E-9CF3-EBF35EE822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21" y="1865266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GB" sz="2800" b="0" dirty="0">
                <a:latin typeface="Garamond" panose="02020404030301010803" pitchFamily="18" charset="0"/>
              </a:rPr>
              <a:t>Fundamentals of IoT Software © 2021 by  Luca Mottola </a:t>
            </a: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is licensed under CC BY-NC 4.0 </a:t>
            </a:r>
            <a:br>
              <a:rPr lang="en-GB" sz="2800" b="0" dirty="0">
                <a:latin typeface="Garamond" panose="02020404030301010803" pitchFamily="18" charset="0"/>
              </a:rPr>
            </a:b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To view a copy of this license, visit </a:t>
            </a:r>
            <a:r>
              <a:rPr lang="en-GB" sz="2800" b="0" dirty="0" err="1">
                <a:latin typeface="Garamond" panose="02020404030301010803" pitchFamily="18" charset="0"/>
              </a:rPr>
              <a:t>creativecommons.org</a:t>
            </a:r>
            <a:r>
              <a:rPr lang="en-GB" sz="2800" b="0" dirty="0">
                <a:latin typeface="Garamond" panose="02020404030301010803" pitchFamily="18" charset="0"/>
              </a:rPr>
              <a:t>/licenses/by-</a:t>
            </a:r>
            <a:r>
              <a:rPr lang="en-GB" sz="2800" b="0" dirty="0" err="1">
                <a:latin typeface="Garamond" panose="02020404030301010803" pitchFamily="18" charset="0"/>
              </a:rPr>
              <a:t>nc</a:t>
            </a:r>
            <a:r>
              <a:rPr lang="en-GB" sz="2800" b="0" dirty="0">
                <a:latin typeface="Garamond" panose="02020404030301010803" pitchFamily="18" charset="0"/>
              </a:rPr>
              <a:t>/4.0/</a:t>
            </a:r>
            <a:endParaRPr lang="en-US" sz="5400" dirty="0">
              <a:latin typeface="Garamond" panose="020204040303010108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722305-0FEB-6E47-B979-A00D4ACE2B47}"/>
              </a:ext>
            </a:extLst>
          </p:cNvPr>
          <p:cNvGrpSpPr/>
          <p:nvPr/>
        </p:nvGrpSpPr>
        <p:grpSpPr>
          <a:xfrm>
            <a:off x="4101639" y="2829392"/>
            <a:ext cx="929406" cy="264042"/>
            <a:chOff x="7836785" y="2568624"/>
            <a:chExt cx="929406" cy="2640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F87E1D6-FB20-9D45-9866-1F620F250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7E34281-2B0D-1545-AA56-4B7E5897E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C32B35F-1EC3-D447-9D47-D0BE4E7BD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3257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MQTT: API (part 1)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521" y="2555703"/>
            <a:ext cx="8180448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s-IS" sz="1600" dirty="0">
                <a:solidFill>
                  <a:srgbClr val="931A68"/>
                </a:solidFill>
                <a:latin typeface="Monaco" charset="0"/>
              </a:rPr>
              <a:t>typedef</a:t>
            </a:r>
            <a:r>
              <a:rPr lang="is-IS" sz="1600" dirty="0">
                <a:latin typeface="Monaco" charset="0"/>
              </a:rPr>
              <a:t> </a:t>
            </a:r>
            <a:r>
              <a:rPr lang="is-IS" sz="1600" dirty="0">
                <a:solidFill>
                  <a:srgbClr val="931A68"/>
                </a:solidFill>
                <a:latin typeface="Monaco" charset="0"/>
              </a:rPr>
              <a:t>void</a:t>
            </a:r>
            <a:r>
              <a:rPr lang="is-IS" sz="1600" dirty="0">
                <a:latin typeface="Monaco" charset="0"/>
              </a:rPr>
              <a:t> (*</a:t>
            </a:r>
            <a:r>
              <a:rPr lang="is-IS" sz="1600" dirty="0">
                <a:solidFill>
                  <a:srgbClr val="006141"/>
                </a:solidFill>
                <a:latin typeface="Monaco" charset="0"/>
              </a:rPr>
              <a:t>mqtt_event_callback_t</a:t>
            </a:r>
            <a:r>
              <a:rPr lang="is-IS" sz="1600" dirty="0">
                <a:latin typeface="Monaco" charset="0"/>
              </a:rPr>
              <a:t>)(</a:t>
            </a:r>
            <a:r>
              <a:rPr lang="is-IS" sz="1600" dirty="0">
                <a:solidFill>
                  <a:srgbClr val="931A68"/>
                </a:solidFill>
                <a:latin typeface="Monaco" charset="0"/>
              </a:rPr>
              <a:t>struct</a:t>
            </a:r>
            <a:r>
              <a:rPr lang="is-IS" sz="1600" dirty="0">
                <a:latin typeface="Monaco" charset="0"/>
              </a:rPr>
              <a:t> mqtt_connection *m,</a:t>
            </a:r>
          </a:p>
          <a:p>
            <a:r>
              <a:rPr lang="is-IS" sz="1600" dirty="0">
                <a:latin typeface="Monaco" charset="0"/>
              </a:rPr>
              <a:t>                                      mqtt_event_t event,</a:t>
            </a:r>
          </a:p>
          <a:p>
            <a:r>
              <a:rPr lang="is-IS" sz="1600" dirty="0">
                <a:latin typeface="Monaco" charset="0"/>
              </a:rPr>
              <a:t>                                      </a:t>
            </a:r>
            <a:r>
              <a:rPr lang="is-IS" sz="1600" dirty="0">
                <a:solidFill>
                  <a:srgbClr val="931A68"/>
                </a:solidFill>
                <a:latin typeface="Monaco" charset="0"/>
              </a:rPr>
              <a:t>void</a:t>
            </a:r>
            <a:r>
              <a:rPr lang="is-IS" sz="1600" dirty="0">
                <a:latin typeface="Monaco" charset="0"/>
              </a:rPr>
              <a:t> *data);</a:t>
            </a:r>
          </a:p>
          <a:p>
            <a:endParaRPr lang="is-IS" sz="1600" dirty="0">
              <a:latin typeface="Monaco" charset="0"/>
            </a:endParaRPr>
          </a:p>
          <a:p>
            <a:r>
              <a:rPr lang="is-IS" sz="1600" dirty="0">
                <a:latin typeface="Monaco" charset="0"/>
              </a:rPr>
              <a:t>mqtt_status_t mqtt_register(</a:t>
            </a:r>
            <a:r>
              <a:rPr lang="is-IS" sz="1600" dirty="0">
                <a:solidFill>
                  <a:srgbClr val="931A68"/>
                </a:solidFill>
                <a:latin typeface="Monaco" charset="0"/>
              </a:rPr>
              <a:t>struct</a:t>
            </a:r>
            <a:r>
              <a:rPr lang="is-IS" sz="1600" dirty="0">
                <a:latin typeface="Monaco" charset="0"/>
              </a:rPr>
              <a:t> mqtt_connection *conn,</a:t>
            </a:r>
          </a:p>
          <a:p>
            <a:r>
              <a:rPr lang="is-IS" sz="1600" dirty="0">
                <a:latin typeface="Monaco" charset="0"/>
              </a:rPr>
              <a:t>                            </a:t>
            </a:r>
            <a:r>
              <a:rPr lang="is-IS" sz="1600" dirty="0">
                <a:solidFill>
                  <a:srgbClr val="931A68"/>
                </a:solidFill>
                <a:latin typeface="Monaco" charset="0"/>
              </a:rPr>
              <a:t>struct</a:t>
            </a:r>
            <a:r>
              <a:rPr lang="is-IS" sz="1600" dirty="0">
                <a:latin typeface="Monaco" charset="0"/>
              </a:rPr>
              <a:t> process *app_process,</a:t>
            </a:r>
          </a:p>
          <a:p>
            <a:r>
              <a:rPr lang="is-IS" sz="1600" dirty="0">
                <a:latin typeface="Monaco" charset="0"/>
              </a:rPr>
              <a:t>                            </a:t>
            </a:r>
            <a:r>
              <a:rPr lang="is-IS" sz="1600" dirty="0">
                <a:solidFill>
                  <a:srgbClr val="931A68"/>
                </a:solidFill>
                <a:latin typeface="Monaco" charset="0"/>
              </a:rPr>
              <a:t>char</a:t>
            </a:r>
            <a:r>
              <a:rPr lang="is-IS" sz="1600" dirty="0">
                <a:latin typeface="Monaco" charset="0"/>
              </a:rPr>
              <a:t> *client_id,</a:t>
            </a:r>
          </a:p>
          <a:p>
            <a:r>
              <a:rPr lang="is-IS" sz="1600" dirty="0">
                <a:latin typeface="Monaco" charset="0"/>
              </a:rPr>
              <a:t>                            </a:t>
            </a:r>
            <a:r>
              <a:rPr lang="is-IS" sz="1600" dirty="0">
                <a:solidFill>
                  <a:srgbClr val="006141"/>
                </a:solidFill>
                <a:latin typeface="Monaco" charset="0"/>
              </a:rPr>
              <a:t>mqtt_event_callback_t</a:t>
            </a:r>
            <a:r>
              <a:rPr lang="is-IS" sz="1600" dirty="0">
                <a:latin typeface="Monaco" charset="0"/>
              </a:rPr>
              <a:t> event_callback,</a:t>
            </a:r>
          </a:p>
          <a:p>
            <a:r>
              <a:rPr lang="is-IS" sz="1600" dirty="0">
                <a:latin typeface="Monaco" charset="0"/>
              </a:rPr>
              <a:t>                            uint16_t max_segment_size);</a:t>
            </a:r>
            <a:endParaRPr lang="is-IS" sz="1600" dirty="0">
              <a:effectLst/>
              <a:latin typeface="Monaco" charset="0"/>
            </a:endParaRPr>
          </a:p>
        </p:txBody>
      </p:sp>
      <p:sp>
        <p:nvSpPr>
          <p:cNvPr id="4" name="Rounded Rectangular Callout 13"/>
          <p:cNvSpPr>
            <a:spLocks noChangeArrowheads="1"/>
          </p:cNvSpPr>
          <p:nvPr/>
        </p:nvSpPr>
        <p:spPr bwMode="auto">
          <a:xfrm>
            <a:off x="4896853" y="979566"/>
            <a:ext cx="3972711" cy="1044492"/>
          </a:xfrm>
          <a:prstGeom prst="wedgeRoundRectCallout">
            <a:avLst>
              <a:gd name="adj1" fmla="val -46099"/>
              <a:gd name="adj2" fmla="val 10221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Notify of important MQTT events, such as connection open, acknowledgement after publish if using QoS1,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5" name="Rounded Rectangular Callout 13"/>
          <p:cNvSpPr>
            <a:spLocks noChangeArrowheads="1"/>
          </p:cNvSpPr>
          <p:nvPr/>
        </p:nvSpPr>
        <p:spPr bwMode="auto">
          <a:xfrm>
            <a:off x="745958" y="5253910"/>
            <a:ext cx="2172442" cy="1044492"/>
          </a:xfrm>
          <a:prstGeom prst="wedgeRoundRectCallout">
            <a:avLst>
              <a:gd name="adj1" fmla="val 84818"/>
              <a:gd name="adj2" fmla="val -18345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Setup the connection to the MQTT broker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28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MQTT: API (part 2)</a:t>
            </a:r>
          </a:p>
        </p:txBody>
      </p:sp>
      <p:sp>
        <p:nvSpPr>
          <p:cNvPr id="6" name="Rectangle 5"/>
          <p:cNvSpPr/>
          <p:nvPr/>
        </p:nvSpPr>
        <p:spPr>
          <a:xfrm>
            <a:off x="288521" y="1422658"/>
            <a:ext cx="6494763" cy="4185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s-IS" sz="1400" dirty="0">
                <a:latin typeface="Monaco" charset="0"/>
              </a:rPr>
              <a:t>mqtt_status_t mqtt_connect(</a:t>
            </a:r>
            <a:r>
              <a:rPr lang="is-IS" sz="1400" dirty="0">
                <a:solidFill>
                  <a:srgbClr val="931A68"/>
                </a:solidFill>
                <a:latin typeface="Monaco" charset="0"/>
              </a:rPr>
              <a:t>struct</a:t>
            </a:r>
            <a:r>
              <a:rPr lang="is-IS" sz="1400" dirty="0">
                <a:latin typeface="Monaco" charset="0"/>
              </a:rPr>
              <a:t> mqtt_connection *conn,</a:t>
            </a:r>
          </a:p>
          <a:p>
            <a:r>
              <a:rPr lang="is-IS" sz="1400" dirty="0">
                <a:latin typeface="Monaco" charset="0"/>
              </a:rPr>
              <a:t>                           </a:t>
            </a:r>
            <a:r>
              <a:rPr lang="is-IS" sz="1400" dirty="0">
                <a:solidFill>
                  <a:srgbClr val="931A68"/>
                </a:solidFill>
                <a:latin typeface="Monaco" charset="0"/>
              </a:rPr>
              <a:t>char</a:t>
            </a:r>
            <a:r>
              <a:rPr lang="is-IS" sz="1400" dirty="0">
                <a:latin typeface="Monaco" charset="0"/>
              </a:rPr>
              <a:t> *host,</a:t>
            </a:r>
          </a:p>
          <a:p>
            <a:r>
              <a:rPr lang="is-IS" sz="1400" dirty="0">
                <a:latin typeface="Monaco" charset="0"/>
              </a:rPr>
              <a:t>                           uint16_t port,</a:t>
            </a:r>
          </a:p>
          <a:p>
            <a:r>
              <a:rPr lang="is-IS" sz="1400" dirty="0">
                <a:latin typeface="Monaco" charset="0"/>
              </a:rPr>
              <a:t>                           uint16_t keep_alive);</a:t>
            </a:r>
          </a:p>
          <a:p>
            <a:br>
              <a:rPr lang="is-IS" sz="1400" dirty="0">
                <a:latin typeface="Monaco" charset="0"/>
              </a:rPr>
            </a:br>
            <a:endParaRPr lang="is-IS" sz="1400" dirty="0">
              <a:latin typeface="Monaco" charset="0"/>
            </a:endParaRPr>
          </a:p>
          <a:p>
            <a:r>
              <a:rPr lang="is-IS" sz="1400" dirty="0">
                <a:latin typeface="Monaco" charset="0"/>
              </a:rPr>
              <a:t>mqtt_status_t mqtt_subscribe(</a:t>
            </a:r>
            <a:r>
              <a:rPr lang="is-IS" sz="1400" dirty="0">
                <a:solidFill>
                  <a:srgbClr val="931A68"/>
                </a:solidFill>
                <a:latin typeface="Monaco" charset="0"/>
              </a:rPr>
              <a:t>struct</a:t>
            </a:r>
            <a:r>
              <a:rPr lang="is-IS" sz="1400" dirty="0">
                <a:latin typeface="Monaco" charset="0"/>
              </a:rPr>
              <a:t> mqtt_connection *conn,</a:t>
            </a:r>
          </a:p>
          <a:p>
            <a:r>
              <a:rPr lang="is-IS" sz="1400" dirty="0">
                <a:latin typeface="Monaco" charset="0"/>
              </a:rPr>
              <a:t>                             uint16_t *mid,</a:t>
            </a:r>
          </a:p>
          <a:p>
            <a:r>
              <a:rPr lang="is-IS" sz="1400" dirty="0">
                <a:latin typeface="Monaco" charset="0"/>
              </a:rPr>
              <a:t>                             </a:t>
            </a:r>
            <a:r>
              <a:rPr lang="is-IS" sz="1400" dirty="0">
                <a:solidFill>
                  <a:srgbClr val="931A68"/>
                </a:solidFill>
                <a:latin typeface="Monaco" charset="0"/>
              </a:rPr>
              <a:t>char</a:t>
            </a:r>
            <a:r>
              <a:rPr lang="is-IS" sz="1400" dirty="0">
                <a:latin typeface="Monaco" charset="0"/>
              </a:rPr>
              <a:t> *topic,</a:t>
            </a:r>
          </a:p>
          <a:p>
            <a:r>
              <a:rPr lang="is-IS" sz="1400" dirty="0">
                <a:latin typeface="Monaco" charset="0"/>
              </a:rPr>
              <a:t>                             mqtt_qos_level_t qos_level);</a:t>
            </a:r>
          </a:p>
          <a:p>
            <a:br>
              <a:rPr lang="is-IS" sz="1400" dirty="0">
                <a:latin typeface="Monaco" charset="0"/>
              </a:rPr>
            </a:br>
            <a:endParaRPr lang="is-IS" sz="1400" dirty="0">
              <a:latin typeface="Monaco" charset="0"/>
            </a:endParaRPr>
          </a:p>
          <a:p>
            <a:r>
              <a:rPr lang="is-IS" sz="1400" dirty="0">
                <a:latin typeface="Monaco" charset="0"/>
              </a:rPr>
              <a:t>mqtt_status_t mqtt_publish(</a:t>
            </a:r>
            <a:r>
              <a:rPr lang="is-IS" sz="1400" dirty="0">
                <a:solidFill>
                  <a:srgbClr val="931A68"/>
                </a:solidFill>
                <a:latin typeface="Monaco" charset="0"/>
              </a:rPr>
              <a:t>struct</a:t>
            </a:r>
            <a:r>
              <a:rPr lang="is-IS" sz="1400" dirty="0">
                <a:latin typeface="Monaco" charset="0"/>
              </a:rPr>
              <a:t> mqtt_connection *conn,</a:t>
            </a:r>
          </a:p>
          <a:p>
            <a:r>
              <a:rPr lang="is-IS" sz="1400" dirty="0">
                <a:latin typeface="Monaco" charset="0"/>
              </a:rPr>
              <a:t>                           uint16_t *mid,</a:t>
            </a:r>
          </a:p>
          <a:p>
            <a:r>
              <a:rPr lang="is-IS" sz="1400" dirty="0">
                <a:latin typeface="Monaco" charset="0"/>
              </a:rPr>
              <a:t>                           </a:t>
            </a:r>
            <a:r>
              <a:rPr lang="is-IS" sz="1400" dirty="0">
                <a:solidFill>
                  <a:srgbClr val="931A68"/>
                </a:solidFill>
                <a:latin typeface="Monaco" charset="0"/>
              </a:rPr>
              <a:t>char</a:t>
            </a:r>
            <a:r>
              <a:rPr lang="is-IS" sz="1400" dirty="0">
                <a:latin typeface="Monaco" charset="0"/>
              </a:rPr>
              <a:t> *topic,</a:t>
            </a:r>
          </a:p>
          <a:p>
            <a:r>
              <a:rPr lang="is-IS" sz="1400" dirty="0">
                <a:latin typeface="Monaco" charset="0"/>
              </a:rPr>
              <a:t>                           uint8_t *payload,</a:t>
            </a:r>
          </a:p>
          <a:p>
            <a:r>
              <a:rPr lang="is-IS" sz="1400" dirty="0">
                <a:latin typeface="Monaco" charset="0"/>
              </a:rPr>
              <a:t>                           uint32_t payload_size,</a:t>
            </a:r>
          </a:p>
          <a:p>
            <a:r>
              <a:rPr lang="is-IS" sz="1400" dirty="0">
                <a:latin typeface="Monaco" charset="0"/>
              </a:rPr>
              <a:t>                           mqtt_qos_level_t qos_level,</a:t>
            </a:r>
          </a:p>
          <a:p>
            <a:r>
              <a:rPr lang="is-IS" sz="1400" dirty="0">
                <a:latin typeface="Monaco" charset="0"/>
              </a:rPr>
              <a:t>                           mqtt_retain_t retain);</a:t>
            </a:r>
            <a:endParaRPr lang="is-IS" sz="1400" dirty="0">
              <a:effectLst/>
              <a:latin typeface="Monaco" charset="0"/>
            </a:endParaRPr>
          </a:p>
        </p:txBody>
      </p:sp>
      <p:sp>
        <p:nvSpPr>
          <p:cNvPr id="7" name="Rounded Rectangular Callout 13"/>
          <p:cNvSpPr>
            <a:spLocks noChangeArrowheads="1"/>
          </p:cNvSpPr>
          <p:nvPr/>
        </p:nvSpPr>
        <p:spPr bwMode="auto">
          <a:xfrm>
            <a:off x="6424862" y="156620"/>
            <a:ext cx="2155944" cy="1044492"/>
          </a:xfrm>
          <a:prstGeom prst="wedgeRoundRectCallout">
            <a:avLst>
              <a:gd name="adj1" fmla="val -50005"/>
              <a:gd name="adj2" fmla="val 8493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Establish </a:t>
            </a:r>
            <a:r>
              <a:rPr lang="en-US"/>
              <a:t>the connection to the broker</a:t>
            </a:r>
            <a:endParaRPr lang="en-US" dirty="0"/>
          </a:p>
        </p:txBody>
      </p:sp>
      <p:sp>
        <p:nvSpPr>
          <p:cNvPr id="8" name="Rounded Rectangular Callout 13"/>
          <p:cNvSpPr>
            <a:spLocks noChangeArrowheads="1"/>
          </p:cNvSpPr>
          <p:nvPr/>
        </p:nvSpPr>
        <p:spPr bwMode="auto">
          <a:xfrm>
            <a:off x="7640052" y="3515538"/>
            <a:ext cx="1299175" cy="1044492"/>
          </a:xfrm>
          <a:prstGeom prst="wedgeRoundRectCallout">
            <a:avLst>
              <a:gd name="adj1" fmla="val -138840"/>
              <a:gd name="adj2" fmla="val -4522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Subscribe to a topic</a:t>
            </a:r>
            <a:endParaRPr lang="en-US" dirty="0"/>
          </a:p>
        </p:txBody>
      </p:sp>
      <p:sp>
        <p:nvSpPr>
          <p:cNvPr id="9" name="Rounded Rectangular Callout 13"/>
          <p:cNvSpPr>
            <a:spLocks noChangeArrowheads="1"/>
          </p:cNvSpPr>
          <p:nvPr/>
        </p:nvSpPr>
        <p:spPr bwMode="auto">
          <a:xfrm>
            <a:off x="7281631" y="5170394"/>
            <a:ext cx="1299175" cy="1044492"/>
          </a:xfrm>
          <a:prstGeom prst="wedgeRoundRectCallout">
            <a:avLst>
              <a:gd name="adj1" fmla="val -138840"/>
              <a:gd name="adj2" fmla="val -4522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Publish a message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MQTT: Example (1)</a:t>
            </a:r>
          </a:p>
        </p:txBody>
      </p:sp>
      <p:sp>
        <p:nvSpPr>
          <p:cNvPr id="3" name="Rectangle 11"/>
          <p:cNvSpPr txBox="1">
            <a:spLocks noChangeArrowheads="1"/>
          </p:cNvSpPr>
          <p:nvPr/>
        </p:nvSpPr>
        <p:spPr>
          <a:xfrm>
            <a:off x="288520" y="1344613"/>
            <a:ext cx="8939701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Lives in 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examples/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mqtt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-demo</a:t>
            </a:r>
          </a:p>
          <a:p>
            <a:r>
              <a:rPr lang="en-US" altLang="en-US" b="0" dirty="0"/>
              <a:t>Connects to an MQTT broker running at 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fd00::1</a:t>
            </a:r>
          </a:p>
          <a:p>
            <a:r>
              <a:rPr lang="en-US" altLang="en-US" b="0" dirty="0"/>
              <a:t>Periodically publishes messages to 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iot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/native/launchpad/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json</a:t>
            </a:r>
            <a:endParaRPr lang="en-US" alt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altLang="en-US" b="0" dirty="0"/>
              <a:t>Subscribes to 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iot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/native/launchpad/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json</a:t>
            </a:r>
            <a:endParaRPr lang="en-US" altLang="en-US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altLang="en-US" b="0" dirty="0"/>
              <a:t>Published messages include meta-data and a fake temperature reading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475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MQTT: Example (2)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6447"/>
            <a:ext cx="9144000" cy="2507226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45AD1A11-0844-9147-B187-E9EA08F843AF}"/>
              </a:ext>
            </a:extLst>
          </p:cNvPr>
          <p:cNvSpPr txBox="1">
            <a:spLocks noChangeArrowheads="1"/>
          </p:cNvSpPr>
          <p:nvPr/>
        </p:nvSpPr>
        <p:spPr>
          <a:xfrm>
            <a:off x="288520" y="1344613"/>
            <a:ext cx="8581043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If you are bridging to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mqtt.neslab.it</a:t>
            </a:r>
            <a:r>
              <a:rPr lang="en-US" altLang="en-US" b="0" dirty="0"/>
              <a:t>…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166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31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6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26089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Modify the 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mqtt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-demo</a:t>
            </a:r>
            <a:r>
              <a:rPr lang="en-US" altLang="en-US" b="0" dirty="0"/>
              <a:t> example so that a different message is published on a different topic depending on the outcome of a random number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095" y="3910264"/>
            <a:ext cx="2092158" cy="20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0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2879725"/>
            <a:ext cx="9144000" cy="9683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Fundamentals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IoT Software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MQTT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Luca Mottola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  <a:latin typeface="Courier New"/>
                <a:cs typeface="Courier New"/>
              </a:rPr>
              <a:t>luca.mottola@polimi.it</a:t>
            </a:r>
            <a:br>
              <a:rPr lang="it-IT" sz="2400" dirty="0">
                <a:solidFill>
                  <a:schemeClr val="bg1"/>
                </a:solidFill>
                <a:latin typeface="Courier New"/>
                <a:cs typeface="Courier New"/>
              </a:rPr>
            </a:b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0.1)</a:t>
            </a:r>
            <a:endParaRPr lang="it-IT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60" y="222010"/>
            <a:ext cx="3084576" cy="1301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56AD9-3FC8-954D-9826-479C8DE8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19" y="474321"/>
            <a:ext cx="1268503" cy="8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1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RPL Border Router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7" y="3394625"/>
            <a:ext cx="8751947" cy="2817862"/>
          </a:xfrm>
          <a:prstGeom prst="rect">
            <a:avLst/>
          </a:prstGeom>
        </p:spPr>
      </p:pic>
      <p:sp>
        <p:nvSpPr>
          <p:cNvPr id="4" name="Rectangle 11"/>
          <p:cNvSpPr txBox="1">
            <a:spLocks noChangeArrowheads="1"/>
          </p:cNvSpPr>
          <p:nvPr/>
        </p:nvSpPr>
        <p:spPr>
          <a:xfrm>
            <a:off x="288520" y="1344613"/>
            <a:ext cx="8939701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We need a “man-in-the-middle” bridging the </a:t>
            </a:r>
            <a:r>
              <a:rPr lang="en-US" altLang="en-US" b="0" dirty="0" err="1"/>
              <a:t>IoT</a:t>
            </a:r>
            <a:r>
              <a:rPr lang="en-US" altLang="en-US" b="0" dirty="0"/>
              <a:t> network with the external Internet</a:t>
            </a:r>
          </a:p>
          <a:p>
            <a:r>
              <a:rPr lang="en-US" altLang="en-US" b="0" dirty="0"/>
              <a:t>In </a:t>
            </a:r>
            <a:r>
              <a:rPr lang="en-US" altLang="en-US" b="0" dirty="0" err="1"/>
              <a:t>Contiki</a:t>
            </a:r>
            <a:r>
              <a:rPr lang="en-US" altLang="en-US" b="0" dirty="0"/>
              <a:t>-NG: </a:t>
            </a:r>
            <a:r>
              <a:rPr lang="en-US" altLang="en-US" sz="2800" dirty="0">
                <a:latin typeface="Courier New" charset="0"/>
                <a:ea typeface="Courier New" charset="0"/>
                <a:cs typeface="Courier New" charset="0"/>
              </a:rPr>
              <a:t>examples/</a:t>
            </a:r>
            <a:r>
              <a:rPr lang="en-US" altLang="en-US" sz="2800" dirty="0" err="1">
                <a:latin typeface="Courier New" charset="0"/>
                <a:ea typeface="Courier New" charset="0"/>
                <a:cs typeface="Courier New" charset="0"/>
              </a:rPr>
              <a:t>rpl</a:t>
            </a:r>
            <a:r>
              <a:rPr lang="en-US" altLang="en-US" sz="2800" dirty="0">
                <a:latin typeface="Courier New" charset="0"/>
                <a:ea typeface="Courier New" charset="0"/>
                <a:cs typeface="Courier New" charset="0"/>
              </a:rPr>
              <a:t>-border-router</a:t>
            </a:r>
          </a:p>
          <a:p>
            <a:pPr lvl="1"/>
            <a:r>
              <a:rPr lang="en-US" altLang="en-US" b="0" dirty="0"/>
              <a:t>Configured to also become the roo</a:t>
            </a:r>
            <a:r>
              <a:rPr lang="en-US" altLang="en-US" dirty="0"/>
              <a:t>t of the RPL tree</a:t>
            </a:r>
            <a:endParaRPr lang="en-US" altLang="en-US" b="0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309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677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Stack Configuration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358900"/>
            <a:ext cx="8128000" cy="4381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7ECEE1-06B7-C742-B7EE-CF82D87CDABA}"/>
              </a:ext>
            </a:extLst>
          </p:cNvPr>
          <p:cNvSpPr/>
          <p:nvPr/>
        </p:nvSpPr>
        <p:spPr>
          <a:xfrm>
            <a:off x="2164465" y="4988690"/>
            <a:ext cx="1516283" cy="72000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279D8-5158-D346-A33F-275E77A8D8C3}"/>
              </a:ext>
            </a:extLst>
          </p:cNvPr>
          <p:cNvSpPr/>
          <p:nvPr/>
        </p:nvSpPr>
        <p:spPr>
          <a:xfrm>
            <a:off x="542724" y="4087795"/>
            <a:ext cx="8064000" cy="72000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663F99-546A-3E40-BE3D-395F3D8A3DBC}"/>
              </a:ext>
            </a:extLst>
          </p:cNvPr>
          <p:cNvSpPr/>
          <p:nvPr/>
        </p:nvSpPr>
        <p:spPr>
          <a:xfrm>
            <a:off x="547042" y="3189650"/>
            <a:ext cx="2774892" cy="72000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CA9FB4-79F1-6D48-B299-36ADC7A5D4AE}"/>
              </a:ext>
            </a:extLst>
          </p:cNvPr>
          <p:cNvSpPr/>
          <p:nvPr/>
        </p:nvSpPr>
        <p:spPr>
          <a:xfrm>
            <a:off x="547042" y="2288755"/>
            <a:ext cx="4024958" cy="72000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3F5E48-A050-3148-BF70-7734491F8190}"/>
              </a:ext>
            </a:extLst>
          </p:cNvPr>
          <p:cNvSpPr/>
          <p:nvPr/>
        </p:nvSpPr>
        <p:spPr>
          <a:xfrm>
            <a:off x="5456637" y="1387857"/>
            <a:ext cx="1522897" cy="720000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989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MQTT Overview</a:t>
            </a:r>
          </a:p>
        </p:txBody>
      </p:sp>
      <p:sp>
        <p:nvSpPr>
          <p:cNvPr id="4" name="Rectangle 11"/>
          <p:cNvSpPr txBox="1">
            <a:spLocks noChangeArrowheads="1"/>
          </p:cNvSpPr>
          <p:nvPr/>
        </p:nvSpPr>
        <p:spPr>
          <a:xfrm>
            <a:off x="288520" y="1344613"/>
            <a:ext cx="8939701" cy="4941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An extremely </a:t>
            </a:r>
            <a:br>
              <a:rPr lang="en-US" altLang="en-US" b="0" dirty="0"/>
            </a:br>
            <a:r>
              <a:rPr lang="en-US" altLang="en-US" b="0" dirty="0"/>
              <a:t>lightweight Pub/Sub</a:t>
            </a:r>
            <a:br>
              <a:rPr lang="en-US" altLang="en-US" dirty="0"/>
            </a:br>
            <a:r>
              <a:rPr lang="en-US" altLang="en-US" b="0" dirty="0"/>
              <a:t>messaging layer</a:t>
            </a:r>
          </a:p>
          <a:p>
            <a:pPr lvl="1"/>
            <a:r>
              <a:rPr lang="en-US" altLang="en-US" dirty="0"/>
              <a:t>Decoupling and </a:t>
            </a:r>
            <a:br>
              <a:rPr lang="en-US" altLang="en-US" dirty="0"/>
            </a:br>
            <a:r>
              <a:rPr lang="en-US" altLang="en-US" dirty="0"/>
              <a:t>asynchronous group </a:t>
            </a:r>
            <a:br>
              <a:rPr lang="en-US" altLang="en-US" dirty="0"/>
            </a:br>
            <a:r>
              <a:rPr lang="en-US" altLang="en-US" dirty="0"/>
              <a:t>communication!</a:t>
            </a:r>
            <a:endParaRPr lang="en-US" altLang="en-US" b="0" dirty="0"/>
          </a:p>
          <a:p>
            <a:r>
              <a:rPr lang="en-US" altLang="en-US" b="0" dirty="0"/>
              <a:t>Payload agnostic</a:t>
            </a:r>
          </a:p>
          <a:p>
            <a:r>
              <a:rPr lang="en-US" altLang="en-US" dirty="0"/>
              <a:t>Topic-based</a:t>
            </a:r>
          </a:p>
          <a:p>
            <a:pPr lvl="1"/>
            <a:r>
              <a:rPr lang="en-US" altLang="en-US" dirty="0"/>
              <a:t>Topics are arranged </a:t>
            </a:r>
            <a:r>
              <a:rPr lang="en-US" altLang="en-US" b="1" dirty="0"/>
              <a:t>hierarchically</a:t>
            </a:r>
          </a:p>
          <a:p>
            <a:pPr lvl="1"/>
            <a:r>
              <a:rPr lang="en-US" altLang="en-US" dirty="0"/>
              <a:t>Examples: </a:t>
            </a:r>
          </a:p>
          <a:p>
            <a:pPr lvl="2"/>
            <a:r>
              <a:rPr lang="en-US" altLang="en-US" b="1" dirty="0" err="1">
                <a:solidFill>
                  <a:srgbClr val="183669"/>
                </a:solidFill>
                <a:latin typeface="Courier New" charset="0"/>
                <a:ea typeface="Courier New" charset="0"/>
                <a:cs typeface="Courier New" charset="0"/>
              </a:rPr>
              <a:t>iot</a:t>
            </a:r>
            <a:endParaRPr lang="en-US" altLang="en-US" dirty="0">
              <a:solidFill>
                <a:srgbClr val="183669"/>
              </a:solidFill>
            </a:endParaRPr>
          </a:p>
          <a:p>
            <a:pPr lvl="2"/>
            <a:r>
              <a:rPr lang="en-US" altLang="en-US" b="1" dirty="0" err="1">
                <a:solidFill>
                  <a:srgbClr val="183669"/>
                </a:solidFill>
                <a:latin typeface="Courier New" charset="0"/>
                <a:ea typeface="Courier New" charset="0"/>
                <a:cs typeface="Courier New" charset="0"/>
              </a:rPr>
              <a:t>iot</a:t>
            </a:r>
            <a:r>
              <a:rPr lang="en-US" altLang="en-US" b="1" dirty="0">
                <a:solidFill>
                  <a:srgbClr val="183669"/>
                </a:solidFill>
                <a:latin typeface="Courier New" charset="0"/>
                <a:ea typeface="Courier New" charset="0"/>
                <a:cs typeface="Courier New" charset="0"/>
              </a:rPr>
              <a:t>/building21</a:t>
            </a:r>
            <a:r>
              <a:rPr lang="en-US" altLang="en-US" dirty="0">
                <a:solidFill>
                  <a:srgbClr val="183669"/>
                </a:solidFill>
              </a:rPr>
              <a:t> </a:t>
            </a:r>
          </a:p>
          <a:p>
            <a:pPr lvl="2"/>
            <a:r>
              <a:rPr lang="en-US" altLang="en-US" b="1" dirty="0" err="1">
                <a:solidFill>
                  <a:srgbClr val="183669"/>
                </a:solidFill>
                <a:latin typeface="Courier New" charset="0"/>
                <a:ea typeface="Courier New" charset="0"/>
                <a:cs typeface="Courier New" charset="0"/>
              </a:rPr>
              <a:t>iot</a:t>
            </a:r>
            <a:r>
              <a:rPr lang="en-US" altLang="en-US" b="1" dirty="0">
                <a:solidFill>
                  <a:srgbClr val="183669"/>
                </a:solidFill>
                <a:latin typeface="Courier New" charset="0"/>
                <a:ea typeface="Courier New" charset="0"/>
                <a:cs typeface="Courier New" charset="0"/>
              </a:rPr>
              <a:t>/building21/temperature</a:t>
            </a:r>
          </a:p>
          <a:p>
            <a:pPr lvl="1"/>
            <a:r>
              <a:rPr lang="en-US" altLang="en-US" dirty="0"/>
              <a:t>Effectively represent nested “channels”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027" y="1461232"/>
            <a:ext cx="3903221" cy="235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6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MQTT </a:t>
            </a:r>
            <a:r>
              <a:rPr lang="en-US" dirty="0" err="1"/>
              <a:t>QoS</a:t>
            </a:r>
            <a:endParaRPr lang="en-US" dirty="0"/>
          </a:p>
        </p:txBody>
      </p:sp>
      <p:sp>
        <p:nvSpPr>
          <p:cNvPr id="4" name="Rectangle 11"/>
          <p:cNvSpPr txBox="1">
            <a:spLocks noChangeArrowheads="1"/>
          </p:cNvSpPr>
          <p:nvPr/>
        </p:nvSpPr>
        <p:spPr>
          <a:xfrm>
            <a:off x="96015" y="1352657"/>
            <a:ext cx="4187227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MQTT </a:t>
            </a:r>
            <a:r>
              <a:rPr lang="en-US" altLang="en-US" b="0" dirty="0" err="1"/>
              <a:t>QoS</a:t>
            </a:r>
            <a:r>
              <a:rPr lang="en-US" altLang="en-US" b="0" dirty="0"/>
              <a:t> is a </a:t>
            </a:r>
            <a:br>
              <a:rPr lang="en-US" altLang="en-US" b="0" dirty="0"/>
            </a:br>
            <a:r>
              <a:rPr lang="en-US" altLang="en-US" b="0" dirty="0"/>
              <a:t>per-message </a:t>
            </a:r>
            <a:br>
              <a:rPr lang="en-US" altLang="en-US" b="0" dirty="0"/>
            </a:br>
            <a:r>
              <a:rPr lang="en-US" altLang="en-US" b="0" dirty="0"/>
              <a:t>agreement </a:t>
            </a:r>
            <a:br>
              <a:rPr lang="en-US" altLang="en-US" b="0" dirty="0"/>
            </a:br>
            <a:r>
              <a:rPr lang="en-US" altLang="en-US" b="0" dirty="0"/>
              <a:t>on the guarantees </a:t>
            </a:r>
            <a:br>
              <a:rPr lang="en-US" altLang="en-US" b="0" dirty="0"/>
            </a:br>
            <a:r>
              <a:rPr lang="en-US" altLang="en-US" b="0" dirty="0"/>
              <a:t>on delivery</a:t>
            </a:r>
          </a:p>
          <a:p>
            <a:r>
              <a:rPr lang="en-US" altLang="en-US" dirty="0"/>
              <a:t>QoS0</a:t>
            </a:r>
            <a:r>
              <a:rPr lang="en-US" altLang="en-US" b="0" dirty="0"/>
              <a:t>: at most once</a:t>
            </a:r>
          </a:p>
          <a:p>
            <a:r>
              <a:rPr lang="en-US" altLang="en-US" dirty="0"/>
              <a:t>QoS1</a:t>
            </a:r>
            <a:r>
              <a:rPr lang="en-US" altLang="en-US" b="0" dirty="0"/>
              <a:t>: at least once</a:t>
            </a:r>
          </a:p>
          <a:p>
            <a:r>
              <a:rPr lang="en-US" altLang="en-US" dirty="0"/>
              <a:t>QoS2</a:t>
            </a:r>
            <a:r>
              <a:rPr lang="en-US" altLang="en-US" b="0" dirty="0"/>
              <a:t>: at most once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242" y="4467099"/>
            <a:ext cx="4860758" cy="1898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421" y="2367947"/>
            <a:ext cx="5130800" cy="1603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149" y="339385"/>
            <a:ext cx="5054851" cy="154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MQTT Persistent Sessions</a:t>
            </a:r>
          </a:p>
        </p:txBody>
      </p:sp>
      <p:sp>
        <p:nvSpPr>
          <p:cNvPr id="8" name="Rectangle 11"/>
          <p:cNvSpPr txBox="1">
            <a:spLocks noChangeArrowheads="1"/>
          </p:cNvSpPr>
          <p:nvPr/>
        </p:nvSpPr>
        <p:spPr>
          <a:xfrm>
            <a:off x="288520" y="1344613"/>
            <a:ext cx="8581043" cy="4941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Normal behavior:</a:t>
            </a:r>
          </a:p>
          <a:p>
            <a:pPr lvl="1"/>
            <a:r>
              <a:rPr lang="en-US" altLang="en-US" dirty="0"/>
              <a:t>C</a:t>
            </a:r>
            <a:r>
              <a:rPr lang="en-US" altLang="en-US" b="0" dirty="0"/>
              <a:t>lients subscribe upon connecting to the broker</a:t>
            </a:r>
          </a:p>
          <a:p>
            <a:pPr lvl="1"/>
            <a:r>
              <a:rPr lang="en-US" altLang="en-US" dirty="0"/>
              <a:t>Subscriptions are lost when disconnecting</a:t>
            </a:r>
          </a:p>
          <a:p>
            <a:r>
              <a:rPr lang="en-US" altLang="en-US" dirty="0"/>
              <a:t>Persistent sessions </a:t>
            </a:r>
            <a:r>
              <a:rPr lang="en-US" altLang="en-US" b="0" dirty="0"/>
              <a:t>save the subscriptions of clients as they go off-line</a:t>
            </a:r>
          </a:p>
          <a:p>
            <a:r>
              <a:rPr lang="en-US" altLang="en-US" b="0" dirty="0"/>
              <a:t>If so, the MQTT broker </a:t>
            </a:r>
            <a:r>
              <a:rPr lang="en-US" altLang="en-US" dirty="0"/>
              <a:t>queues</a:t>
            </a:r>
            <a:r>
              <a:rPr lang="en-US" altLang="en-US" b="0" dirty="0"/>
              <a:t> all QoS1 and QoS2 messages published while that client was off-line</a:t>
            </a:r>
          </a:p>
          <a:p>
            <a:r>
              <a:rPr lang="en-US" altLang="en-US" b="0" dirty="0"/>
              <a:t>The client automatically </a:t>
            </a:r>
            <a:br>
              <a:rPr lang="en-US" altLang="en-US" b="0" dirty="0"/>
            </a:br>
            <a:r>
              <a:rPr lang="en-US" altLang="en-US" dirty="0"/>
              <a:t>re-send </a:t>
            </a:r>
            <a:r>
              <a:rPr lang="en-US" altLang="en-US" b="0" dirty="0"/>
              <a:t>unconfirmed QoS1 </a:t>
            </a:r>
            <a:br>
              <a:rPr lang="en-US" altLang="en-US" b="0" dirty="0"/>
            </a:br>
            <a:r>
              <a:rPr lang="en-US" altLang="en-US" b="0" dirty="0"/>
              <a:t>and QoS2 published messages</a:t>
            </a:r>
          </a:p>
          <a:p>
            <a:r>
              <a:rPr lang="en-US" altLang="en-US" dirty="0"/>
              <a:t>Careful</a:t>
            </a:r>
            <a:r>
              <a:rPr lang="en-US" altLang="en-US" b="0" dirty="0"/>
              <a:t>: may backfire if the </a:t>
            </a:r>
            <a:br>
              <a:rPr lang="en-US" altLang="en-US" b="0" dirty="0"/>
            </a:br>
            <a:r>
              <a:rPr lang="en-US" altLang="en-US" b="0" dirty="0"/>
              <a:t>client is long disconnected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207" y="4223083"/>
            <a:ext cx="3443706" cy="193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97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MQTT in </a:t>
            </a:r>
            <a:r>
              <a:rPr lang="en-US" dirty="0" err="1"/>
              <a:t>Contiki</a:t>
            </a:r>
            <a:r>
              <a:rPr lang="en-US" dirty="0"/>
              <a:t>-NG</a:t>
            </a:r>
          </a:p>
        </p:txBody>
      </p:sp>
      <p:sp>
        <p:nvSpPr>
          <p:cNvPr id="8" name="Rectangle 11"/>
          <p:cNvSpPr txBox="1">
            <a:spLocks noChangeArrowheads="1"/>
          </p:cNvSpPr>
          <p:nvPr/>
        </p:nvSpPr>
        <p:spPr>
          <a:xfrm>
            <a:off x="288520" y="1344613"/>
            <a:ext cx="8581043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Implementation compliant with v.3.1</a:t>
            </a:r>
          </a:p>
          <a:p>
            <a:r>
              <a:rPr lang="en-US" altLang="en-US" b="0" dirty="0"/>
              <a:t>Does not support QoS2</a:t>
            </a:r>
          </a:p>
          <a:p>
            <a:r>
              <a:rPr lang="en-US" altLang="en-US" b="0" dirty="0" err="1"/>
              <a:t>Contiki</a:t>
            </a:r>
            <a:r>
              <a:rPr lang="en-US" altLang="en-US" b="0" dirty="0"/>
              <a:t>-NG devices can operate as publisher, subscriber, or both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2356787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6156</TotalTime>
  <Words>1298</Words>
  <Application>Microsoft Macintosh PowerPoint</Application>
  <PresentationFormat>On-screen Show (4:3)</PresentationFormat>
  <Paragraphs>107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Cabin</vt:lpstr>
      <vt:lpstr>Calibri</vt:lpstr>
      <vt:lpstr>Courier New</vt:lpstr>
      <vt:lpstr>Garamond</vt:lpstr>
      <vt:lpstr>Monaco</vt:lpstr>
      <vt:lpstr>POLI</vt:lpstr>
      <vt:lpstr>Fundamentals of IoT Software © 2021 by  Luca Mottola  is licensed under CC BY-NC 4.0   To view a copy of this license, visit creativecommons.org/licenses/by-nc/4.0/</vt:lpstr>
      <vt:lpstr>Fundamentals of  IoT Software MQTT  Luca Mottola luca.mottola@polimi.it (version 0.1)</vt:lpstr>
      <vt:lpstr>RPL Border Router</vt:lpstr>
      <vt:lpstr>PowerPoint Presentation</vt:lpstr>
      <vt:lpstr>Complete Stack Configuration</vt:lpstr>
      <vt:lpstr>MQTT Overview</vt:lpstr>
      <vt:lpstr>MQTT QoS</vt:lpstr>
      <vt:lpstr>MQTT Persistent Sessions</vt:lpstr>
      <vt:lpstr>MQTT in Contiki-NG</vt:lpstr>
      <vt:lpstr>MQTT: API (part 1)</vt:lpstr>
      <vt:lpstr>MQTT: API (part 2)</vt:lpstr>
      <vt:lpstr>MQTT: Example (1)</vt:lpstr>
      <vt:lpstr>MQTT: Example (2)</vt:lpstr>
      <vt:lpstr>PowerPoint Presentation</vt:lpstr>
      <vt:lpstr>Exercise 6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Luca Mottola</cp:lastModifiedBy>
  <cp:revision>324</cp:revision>
  <cp:lastPrinted>2017-11-24T11:10:58Z</cp:lastPrinted>
  <dcterms:created xsi:type="dcterms:W3CDTF">2015-05-26T12:27:57Z</dcterms:created>
  <dcterms:modified xsi:type="dcterms:W3CDTF">2021-03-16T16:03:30Z</dcterms:modified>
</cp:coreProperties>
</file>