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350" r:id="rId2"/>
    <p:sldId id="423" r:id="rId3"/>
    <p:sldId id="407" r:id="rId4"/>
    <p:sldId id="416" r:id="rId5"/>
    <p:sldId id="376" r:id="rId6"/>
    <p:sldId id="392" r:id="rId7"/>
    <p:sldId id="417" r:id="rId8"/>
    <p:sldId id="418" r:id="rId9"/>
    <p:sldId id="383" r:id="rId10"/>
    <p:sldId id="385" r:id="rId11"/>
    <p:sldId id="386" r:id="rId12"/>
    <p:sldId id="408" r:id="rId13"/>
    <p:sldId id="419" r:id="rId14"/>
    <p:sldId id="421" r:id="rId15"/>
    <p:sldId id="410" r:id="rId16"/>
    <p:sldId id="411" r:id="rId17"/>
    <p:sldId id="412" r:id="rId18"/>
    <p:sldId id="414" r:id="rId19"/>
    <p:sldId id="420" r:id="rId20"/>
    <p:sldId id="422" r:id="rId21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1F67"/>
    <a:srgbClr val="183669"/>
    <a:srgbClr val="173769"/>
    <a:srgbClr val="132857"/>
    <a:srgbClr val="18376A"/>
    <a:srgbClr val="1A415D"/>
    <a:srgbClr val="002142"/>
    <a:srgbClr val="728F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08" autoAdjust="0"/>
    <p:restoredTop sz="88503"/>
  </p:normalViewPr>
  <p:slideViewPr>
    <p:cSldViewPr snapToGrid="0" snapToObjects="1">
      <p:cViewPr varScale="1">
        <p:scale>
          <a:sx n="112" d="100"/>
          <a:sy n="112" d="100"/>
        </p:scale>
        <p:origin x="2512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9B346-E16D-6F42-A625-343A967E6BC3}" type="datetimeFigureOut">
              <a:rPr lang="en-US" smtClean="0"/>
              <a:t>3/16/21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D1C888-426C-0444-967A-5B3E4C2A0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45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88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753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DIRECTIONS FOR INSTRUCTORS:</a:t>
            </a:r>
          </a:p>
          <a:p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Check the execution of examples/</a:t>
            </a:r>
            <a:r>
              <a:rPr lang="en-US" dirty="0" err="1"/>
              <a:t>rpl-udp</a:t>
            </a:r>
            <a:r>
              <a:rPr lang="en-US" dirty="0"/>
              <a:t> with TSCH in COOJA, using COOJA motes.. Look at the timeline!</a:t>
            </a:r>
          </a:p>
          <a:p>
            <a:pPr marL="171450" indent="-171450">
              <a:buFontTx/>
              <a:buChar char="-"/>
            </a:pPr>
            <a:r>
              <a:rPr lang="en-US" dirty="0"/>
              <a:t>Using hardware, the instructor runs the </a:t>
            </a:r>
            <a:r>
              <a:rPr lang="en-US" dirty="0" err="1"/>
              <a:t>rpl</a:t>
            </a:r>
            <a:r>
              <a:rPr lang="en-US" dirty="0"/>
              <a:t> border router, others use examples/blink-shell with TSCH to check the shell commands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764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53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274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1285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327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DIRECTIONS TO INSTRUCTORS:</a:t>
            </a:r>
          </a:p>
          <a:p>
            <a:endParaRPr lang="en-US" dirty="0"/>
          </a:p>
          <a:p>
            <a:r>
              <a:rPr lang="en-US" dirty="0"/>
              <a:t>- Using Sky or COOJA motes, check the execution of examples/blink-</a:t>
            </a:r>
            <a:r>
              <a:rPr lang="en-US" dirty="0" err="1"/>
              <a:t>energest</a:t>
            </a:r>
            <a:r>
              <a:rPr lang="en-US" dirty="0"/>
              <a:t> in COOJA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1408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423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24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DIRECTIONS TO INSTRUCTORS:</a:t>
            </a:r>
          </a:p>
          <a:p>
            <a:endParaRPr lang="en-US" dirty="0"/>
          </a:p>
          <a:p>
            <a:r>
              <a:rPr lang="en-US" dirty="0"/>
              <a:t>- Modify examples/</a:t>
            </a:r>
            <a:r>
              <a:rPr lang="en-US" dirty="0" err="1"/>
              <a:t>blink.c</a:t>
            </a:r>
            <a:r>
              <a:rPr lang="en-US" dirty="0"/>
              <a:t> to switch the radio on or off as it blinks, run in COOJA with SKY motes and observe the timeline!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155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TO INSTRUCTORS:</a:t>
            </a:r>
          </a:p>
          <a:p>
            <a:endParaRPr lang="en-US" dirty="0"/>
          </a:p>
          <a:p>
            <a:r>
              <a:rPr lang="en-US" dirty="0"/>
              <a:t>- Duty cycling done manually here is going to mess up RPL.. This is intentional as it introduces the proper duty-cycling.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892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705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972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32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802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572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Y:\IMMAGINE _COORDINATA_2014\PPT\loghi_PNG\01_polimi_centrato_BN_negativo_outline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4454" y="395873"/>
            <a:ext cx="1442830" cy="110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Rettangolo 125"/>
          <p:cNvSpPr/>
          <p:nvPr userDrawn="1"/>
        </p:nvSpPr>
        <p:spPr>
          <a:xfrm>
            <a:off x="0" y="1834176"/>
            <a:ext cx="9144000" cy="5023823"/>
          </a:xfrm>
          <a:prstGeom prst="rect">
            <a:avLst/>
          </a:prstGeom>
          <a:solidFill>
            <a:srgbClr val="1A41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69" name="Gruppo 168"/>
          <p:cNvGrpSpPr/>
          <p:nvPr userDrawn="1"/>
        </p:nvGrpSpPr>
        <p:grpSpPr>
          <a:xfrm>
            <a:off x="38482" y="1835151"/>
            <a:ext cx="9036647" cy="180000"/>
            <a:chOff x="1218340" y="275867"/>
            <a:chExt cx="17715122" cy="567843"/>
          </a:xfrm>
        </p:grpSpPr>
        <p:cxnSp>
          <p:nvCxnSpPr>
            <p:cNvPr id="170" name="Connettore 1 169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ttore 1 170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ttore 1 171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ttore 1 172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ttore 1 173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ttore 1 174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ttore 1 175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ttore 1 176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ttore 1 177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ttore 1 178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ttore 1 179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ttore 1 180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ttore 1 181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ttore 1 182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nettore 1 183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nettore 1 184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nettore 1 185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ttore 1 186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ttore 1 187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ttore 1 188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ttore 1 189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ttore 1 190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nettore 1 191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nettore 1 192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nettore 1 193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nettore 1 194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nettore 1 195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nettore 1 196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nettore 1 197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ttore 1 198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ttore 1 199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nettore 1 200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nettore 1 201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ttore 1 202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nettore 1 203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nettore 1 204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nettore 1 205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nettore 1 206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nettore 1 207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nettore 1 208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nettore 1 209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nettore 1 210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nettore 1 211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onnettore 1 212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nettore 1 213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nettore 1 214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nettore 1 215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nettore 1 216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nettore 1 217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Connettore 1 218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nettore 1 219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Connettore 1 220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nettore 1 221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nettore 1 222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ttore 1 223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nettore 1 224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ttore 1 225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Connettore 1 226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nettore 1 227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Connettore 1 228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nettore 1 229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Connettore 1 230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nettore 1 231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Connettore 1 232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Connettore 1 233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nettore 1 234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nettore 1 235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onnettore 1 236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nettore 1 237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nettore 1 238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nettore 1 239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Connettore 1 240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Connettore 1 241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onnettore 1 242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onnettore 1 243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Connettore 1 244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nettore 1 245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nettore 1 246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nettore 1 247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Connettore 1 248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nettore 1 249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nettore 1 250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nettore 1 251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Connettore 1 252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Connettore 1 253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Connettore 1 254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Connettore 1 255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Connettore 1 256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Connettore 1 257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Connettore 1 258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Connettore 1 259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Connettore 1 260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Connettore 1 261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Connettore 1 262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Connettore 1 263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Connettore 1 264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Connettore 1 265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Connettore 1 266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Connettore 1 267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Connettore 1 268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Connettore 1 269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Connettore 1 270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Connettore 1 271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Connettore 1 272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Connettore 1 273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Connettore 1 274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Connettore 1 275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Connettore 1 276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Connettore 1 277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Connettore 1 278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Connettore 1 279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Connettore 1 280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Connettore 1 281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Connettore 1 282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Connettore 1 283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Connettore 1 284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Connettore 1 285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Connettore 1 286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Connettore 1 287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Connettore 1 288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14812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16/03/21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1555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16/03/21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366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&amp; Aufzählung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366117" y="1"/>
            <a:ext cx="8599289" cy="7860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375047" y="892969"/>
            <a:ext cx="8563570" cy="551854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 sz="2812">
                <a:latin typeface="Cabin"/>
                <a:ea typeface="Cabin"/>
                <a:cs typeface="Cabin"/>
                <a:sym typeface="Cabin"/>
              </a:defRPr>
            </a:lvl1pPr>
            <a:lvl2pPr marL="294669" lvl="1" indent="-142870" rtl="0">
              <a:lnSpc>
                <a:spcPct val="117647"/>
              </a:lnSpc>
              <a:spcBef>
                <a:spcPts val="0"/>
              </a:spcBef>
              <a:buFont typeface="Cabin"/>
              <a:buAutoNum type="alphaLcParenR"/>
              <a:defRPr sz="2391"/>
            </a:lvl2pPr>
            <a:lvl3pPr marL="473257" lvl="2" indent="-178587" rtl="0">
              <a:lnSpc>
                <a:spcPct val="116666"/>
              </a:lnSpc>
              <a:spcBef>
                <a:spcPts val="0"/>
              </a:spcBef>
              <a:defRPr sz="1687"/>
            </a:lvl3pPr>
            <a:lvl4pPr marL="1427836" lvl="3" indent="-258088" rtl="0">
              <a:lnSpc>
                <a:spcPct val="118181"/>
              </a:lnSpc>
              <a:spcBef>
                <a:spcPts val="0"/>
              </a:spcBef>
              <a:defRPr sz="1547"/>
            </a:lvl4pPr>
            <a:lvl5pPr marL="1740364" lvl="4" indent="-258088" rtl="0">
              <a:lnSpc>
                <a:spcPct val="118181"/>
              </a:lnSpc>
              <a:spcBef>
                <a:spcPts val="0"/>
              </a:spcBef>
              <a:defRPr sz="1547"/>
            </a:lvl5pPr>
            <a:lvl6pPr lvl="5" rtl="0">
              <a:spcBef>
                <a:spcPts val="0"/>
              </a:spcBef>
              <a:defRPr sz="2812"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defRPr sz="2812"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defRPr sz="2812"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defRPr sz="2812"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488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subTitle"/>
          </p:nvPr>
        </p:nvSpPr>
        <p:spPr>
          <a:xfrm>
            <a:off x="457200" y="1482840"/>
            <a:ext cx="8229240" cy="4643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697330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93800"/>
            <a:ext cx="8323726" cy="4864100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29" name="Rettangolo 128"/>
          <p:cNvSpPr/>
          <p:nvPr userDrawn="1"/>
        </p:nvSpPr>
        <p:spPr>
          <a:xfrm>
            <a:off x="0" y="6373053"/>
            <a:ext cx="9144000" cy="494472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3A1FC68-06D3-7C47-AC22-67F7D3A77A8B}"/>
              </a:ext>
            </a:extLst>
          </p:cNvPr>
          <p:cNvGrpSpPr/>
          <p:nvPr userDrawn="1"/>
        </p:nvGrpSpPr>
        <p:grpSpPr>
          <a:xfrm>
            <a:off x="8107109" y="6506749"/>
            <a:ext cx="929406" cy="264042"/>
            <a:chOff x="7836785" y="2568624"/>
            <a:chExt cx="929406" cy="26404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0548D65C-F7DD-0F48-849B-AE548E5281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6785" y="2568624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2589E0E9-1CDD-1C48-8971-18903397EA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2191" y="2578666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2EA34459-F570-E847-8C32-507423F0A6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7518" y="2578666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58886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16/03/21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1922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16/03/21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6006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16/03/21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0953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16/03/21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8442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16/03/21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5977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16/03/21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7585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16/03/21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8063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288521" y="139166"/>
            <a:ext cx="8581043" cy="8404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14345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11961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marL="0" indent="0" algn="l" defTabSz="457200" rtl="0" eaLnBrk="1" latinLnBrk="0" hangingPunct="1">
        <a:spcBef>
          <a:spcPct val="0"/>
        </a:spcBef>
        <a:buNone/>
        <a:defRPr sz="4400" b="1" kern="1200">
          <a:solidFill>
            <a:schemeClr val="tx2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821" y="1865266"/>
            <a:ext cx="8581043" cy="840400"/>
          </a:xfrm>
        </p:spPr>
        <p:txBody>
          <a:bodyPr>
            <a:noAutofit/>
          </a:bodyPr>
          <a:lstStyle/>
          <a:p>
            <a:pPr algn="ctr"/>
            <a:r>
              <a:rPr lang="en-GB" sz="2800" b="0" dirty="0">
                <a:latin typeface="Garamond" panose="02020404030301010803" pitchFamily="18" charset="0"/>
              </a:rPr>
              <a:t>Fundamentals of IoT Software © 2021 by  Luca Mottola </a:t>
            </a:r>
            <a:br>
              <a:rPr lang="en-GB" sz="2800" b="0" dirty="0">
                <a:latin typeface="Garamond" panose="02020404030301010803" pitchFamily="18" charset="0"/>
              </a:rPr>
            </a:br>
            <a:r>
              <a:rPr lang="en-GB" sz="2800" b="0" dirty="0">
                <a:latin typeface="Garamond" panose="02020404030301010803" pitchFamily="18" charset="0"/>
              </a:rPr>
              <a:t>is licensed under CC BY-NC 4.0 </a:t>
            </a:r>
            <a:br>
              <a:rPr lang="en-GB" sz="2800" b="0" dirty="0">
                <a:latin typeface="Garamond" panose="02020404030301010803" pitchFamily="18" charset="0"/>
              </a:rPr>
            </a:br>
            <a:br>
              <a:rPr lang="en-GB" sz="2800" b="0" dirty="0">
                <a:latin typeface="Garamond" panose="02020404030301010803" pitchFamily="18" charset="0"/>
              </a:rPr>
            </a:br>
            <a:r>
              <a:rPr lang="en-GB" sz="2800" b="0" dirty="0">
                <a:latin typeface="Garamond" panose="02020404030301010803" pitchFamily="18" charset="0"/>
              </a:rPr>
              <a:t>To view a copy of this license, visit </a:t>
            </a:r>
            <a:r>
              <a:rPr lang="en-GB" sz="2800" b="0" dirty="0" err="1">
                <a:latin typeface="Garamond" panose="02020404030301010803" pitchFamily="18" charset="0"/>
              </a:rPr>
              <a:t>creativecommons.org</a:t>
            </a:r>
            <a:r>
              <a:rPr lang="en-GB" sz="2800" b="0" dirty="0">
                <a:latin typeface="Garamond" panose="02020404030301010803" pitchFamily="18" charset="0"/>
              </a:rPr>
              <a:t>/licenses/by-</a:t>
            </a:r>
            <a:r>
              <a:rPr lang="en-GB" sz="2800" b="0" dirty="0" err="1">
                <a:latin typeface="Garamond" panose="02020404030301010803" pitchFamily="18" charset="0"/>
              </a:rPr>
              <a:t>nc</a:t>
            </a:r>
            <a:r>
              <a:rPr lang="en-GB" sz="2800" b="0" dirty="0">
                <a:latin typeface="Garamond" panose="02020404030301010803" pitchFamily="18" charset="0"/>
              </a:rPr>
              <a:t>/4.0/</a:t>
            </a:r>
            <a:endParaRPr lang="en-US" sz="5400" dirty="0">
              <a:latin typeface="Garamond" panose="02020404030301010803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9722305-0FEB-6E47-B979-A00D4ACE2B47}"/>
              </a:ext>
            </a:extLst>
          </p:cNvPr>
          <p:cNvGrpSpPr/>
          <p:nvPr/>
        </p:nvGrpSpPr>
        <p:grpSpPr>
          <a:xfrm>
            <a:off x="4101639" y="2829392"/>
            <a:ext cx="929406" cy="264042"/>
            <a:chOff x="7836785" y="2568624"/>
            <a:chExt cx="929406" cy="264042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AF87E1D6-FB20-9D45-9866-1F620F250C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6785" y="2568624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C7E34281-2B0D-1545-AA56-4B7E5897EA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2191" y="2578666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FC32B35F-1EC3-D447-9D47-D0BE4E7BD8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7518" y="2578666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68999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Duty-cycling in MACs (2)</a:t>
            </a:r>
          </a:p>
        </p:txBody>
      </p:sp>
      <p:sp>
        <p:nvSpPr>
          <p:cNvPr id="5" name="Rectangle 11"/>
          <p:cNvSpPr txBox="1">
            <a:spLocks noChangeArrowheads="1"/>
          </p:cNvSpPr>
          <p:nvPr/>
        </p:nvSpPr>
        <p:spPr>
          <a:xfrm>
            <a:off x="288521" y="1344613"/>
            <a:ext cx="8398280" cy="4941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ct val="20000"/>
              </a:spcBef>
              <a:buFont typeface="Arial"/>
              <a:buChar char="•"/>
              <a:defRPr sz="3200" b="1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b="0" dirty="0"/>
              <a:t>Synchronous</a:t>
            </a:r>
            <a:endParaRPr lang="en-US" altLang="en-US" dirty="0"/>
          </a:p>
          <a:p>
            <a:pPr lvl="1"/>
            <a:r>
              <a:rPr lang="en-US" altLang="en-US" b="0" dirty="0"/>
              <a:t>T-MAC, TSCH, </a:t>
            </a:r>
            <a:r>
              <a:rPr lang="mr-IN" altLang="en-US" b="0" dirty="0"/>
              <a:t>…</a:t>
            </a:r>
            <a:endParaRPr lang="en-US" altLang="en-US" b="0" dirty="0"/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1994" y="1084262"/>
            <a:ext cx="4574807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ular Callout 13"/>
          <p:cNvSpPr>
            <a:spLocks noChangeArrowheads="1"/>
          </p:cNvSpPr>
          <p:nvPr/>
        </p:nvSpPr>
        <p:spPr bwMode="auto">
          <a:xfrm>
            <a:off x="1712389" y="3738483"/>
            <a:ext cx="2991958" cy="701169"/>
          </a:xfrm>
          <a:prstGeom prst="wedgeRoundRectCallout">
            <a:avLst>
              <a:gd name="adj1" fmla="val 60413"/>
              <a:gd name="adj2" fmla="val -105764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Everybody knows when to talk and when to listen</a:t>
            </a:r>
          </a:p>
        </p:txBody>
      </p:sp>
    </p:spTree>
    <p:extLst>
      <p:ext uri="{BB962C8B-B14F-4D97-AF65-F5344CB8AC3E}">
        <p14:creationId xmlns:p14="http://schemas.microsoft.com/office/powerpoint/2010/main" val="79046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Duty-cycling: Trade-offs </a:t>
            </a:r>
          </a:p>
        </p:txBody>
      </p:sp>
      <p:sp>
        <p:nvSpPr>
          <p:cNvPr id="5" name="Rectangle 11"/>
          <p:cNvSpPr txBox="1">
            <a:spLocks noChangeArrowheads="1"/>
          </p:cNvSpPr>
          <p:nvPr/>
        </p:nvSpPr>
        <p:spPr>
          <a:xfrm>
            <a:off x="288521" y="1344613"/>
            <a:ext cx="4579834" cy="494188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>
              <a:spcBef>
                <a:spcPct val="20000"/>
              </a:spcBef>
              <a:buFont typeface="Arial"/>
              <a:buChar char="•"/>
              <a:defRPr sz="3200" b="1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b="0" dirty="0"/>
              <a:t>Sender-initiated</a:t>
            </a:r>
          </a:p>
          <a:p>
            <a:pPr lvl="1"/>
            <a:r>
              <a:rPr lang="en-US" altLang="en-US" b="1" dirty="0"/>
              <a:t>Pro</a:t>
            </a:r>
            <a:r>
              <a:rPr lang="en-US" altLang="en-US" dirty="0"/>
              <a:t>: no data, no traffic</a:t>
            </a:r>
          </a:p>
          <a:p>
            <a:pPr lvl="1"/>
            <a:r>
              <a:rPr lang="en-US" altLang="en-US" b="1" dirty="0"/>
              <a:t>Cons</a:t>
            </a:r>
            <a:r>
              <a:rPr lang="en-US" altLang="en-US" dirty="0"/>
              <a:t>: channel occupation when actually transmitting</a:t>
            </a:r>
          </a:p>
          <a:p>
            <a:r>
              <a:rPr lang="en-US" altLang="en-US" b="0" dirty="0"/>
              <a:t>Receiver-initiated</a:t>
            </a:r>
          </a:p>
          <a:p>
            <a:pPr lvl="1"/>
            <a:r>
              <a:rPr lang="en-US" altLang="en-US" b="1" dirty="0"/>
              <a:t>Pro: </a:t>
            </a:r>
            <a:r>
              <a:rPr lang="en-US" altLang="en-US" dirty="0"/>
              <a:t>channel occupation when transmitting</a:t>
            </a:r>
          </a:p>
          <a:p>
            <a:pPr lvl="1"/>
            <a:r>
              <a:rPr lang="en-US" altLang="en-US" b="1" dirty="0"/>
              <a:t>Cons: </a:t>
            </a:r>
            <a:r>
              <a:rPr lang="en-US" altLang="en-US" dirty="0"/>
              <a:t>higher-latency as probe intervals grow</a:t>
            </a:r>
          </a:p>
          <a:p>
            <a:r>
              <a:rPr lang="en-US" altLang="en-US" b="0" dirty="0"/>
              <a:t>Both asynchronous solutions handle topology changes with no reconfiguration</a:t>
            </a:r>
          </a:p>
          <a:p>
            <a:r>
              <a:rPr lang="en-US" altLang="en-US" b="0" dirty="0"/>
              <a:t>Synchronous:</a:t>
            </a:r>
          </a:p>
          <a:p>
            <a:pPr lvl="1"/>
            <a:r>
              <a:rPr lang="en-US" altLang="en-US" b="1" dirty="0"/>
              <a:t>Pro</a:t>
            </a:r>
            <a:r>
              <a:rPr lang="en-US" altLang="en-US" b="0" dirty="0"/>
              <a:t>: minimal radio-on time</a:t>
            </a:r>
          </a:p>
          <a:p>
            <a:pPr lvl="1"/>
            <a:r>
              <a:rPr lang="en-US" altLang="en-US" b="1" dirty="0"/>
              <a:t>Pro</a:t>
            </a:r>
            <a:r>
              <a:rPr lang="en-US" altLang="en-US" dirty="0"/>
              <a:t>: predictable latency </a:t>
            </a:r>
          </a:p>
          <a:p>
            <a:pPr lvl="1"/>
            <a:r>
              <a:rPr lang="en-US" altLang="en-US" b="1" dirty="0"/>
              <a:t>Pro</a:t>
            </a:r>
            <a:r>
              <a:rPr lang="en-US" altLang="en-US" b="0" dirty="0"/>
              <a:t>: bandwidth reservation</a:t>
            </a:r>
          </a:p>
          <a:p>
            <a:pPr lvl="1"/>
            <a:r>
              <a:rPr lang="en-US" altLang="en-US" b="1" dirty="0"/>
              <a:t>Cons:</a:t>
            </a:r>
            <a:r>
              <a:rPr lang="en-US" altLang="en-US" dirty="0"/>
              <a:t> topology changes require reconfiguring the schedule</a:t>
            </a:r>
            <a:endParaRPr lang="en-US" altLang="en-US" b="0" dirty="0"/>
          </a:p>
          <a:p>
            <a:pPr lvl="1"/>
            <a:endParaRPr lang="en-US" altLang="en-US" b="0" dirty="0"/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57191" y="908966"/>
            <a:ext cx="3686809" cy="175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749" y="2824006"/>
            <a:ext cx="3783251" cy="16006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0749" y="4496804"/>
            <a:ext cx="3743974" cy="187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 rot="16200000">
            <a:off x="4319337" y="1503051"/>
            <a:ext cx="1686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Sender-initiated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4469346" y="5298420"/>
            <a:ext cx="1386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Synchronous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4249382" y="3370929"/>
            <a:ext cx="1826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Receiver-initiated</a:t>
            </a:r>
          </a:p>
        </p:txBody>
      </p:sp>
    </p:spTree>
    <p:extLst>
      <p:ext uri="{BB962C8B-B14F-4D97-AF65-F5344CB8AC3E}">
        <p14:creationId xmlns:p14="http://schemas.microsoft.com/office/powerpoint/2010/main" val="149760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TSCH in </a:t>
            </a:r>
            <a:r>
              <a:rPr lang="en-US" dirty="0" err="1"/>
              <a:t>Contiki</a:t>
            </a:r>
            <a:r>
              <a:rPr lang="en-US" dirty="0"/>
              <a:t>-NG</a:t>
            </a:r>
          </a:p>
        </p:txBody>
      </p:sp>
      <p:sp>
        <p:nvSpPr>
          <p:cNvPr id="5" name="Rectangle 11"/>
          <p:cNvSpPr txBox="1">
            <a:spLocks noChangeArrowheads="1"/>
          </p:cNvSpPr>
          <p:nvPr/>
        </p:nvSpPr>
        <p:spPr>
          <a:xfrm>
            <a:off x="288520" y="1344613"/>
            <a:ext cx="5859617" cy="494188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>
              <a:spcBef>
                <a:spcPct val="20000"/>
              </a:spcBef>
              <a:buFont typeface="Arial"/>
              <a:buChar char="•"/>
              <a:defRPr sz="3200" b="1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b="0" dirty="0"/>
              <a:t>TSCH is a channel-hopping time-slotted MAC protocol part of 802.15.4</a:t>
            </a:r>
          </a:p>
          <a:p>
            <a:r>
              <a:rPr lang="en-US" altLang="en-US" b="0" dirty="0"/>
              <a:t>6TiSCH customizes TSCH to run IPv6 over RPL</a:t>
            </a:r>
          </a:p>
          <a:p>
            <a:r>
              <a:rPr lang="en-US" altLang="en-US" b="0" dirty="0"/>
              <a:t>Contiki-NG includes an implementation of 6TiSCH and TSCH able to run transparently below RPL</a:t>
            </a:r>
          </a:p>
          <a:p>
            <a:pPr lvl="1"/>
            <a:r>
              <a:rPr lang="en-US" altLang="en-US" dirty="0"/>
              <a:t>To enable it include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MAKE_MAC = MAKE_MAC_TSCH </a:t>
            </a:r>
            <a:r>
              <a:rPr lang="en-US" dirty="0"/>
              <a:t>in the </a:t>
            </a:r>
            <a:r>
              <a:rPr lang="en-US" dirty="0" err="1"/>
              <a:t>Makefile</a:t>
            </a:r>
            <a:endParaRPr lang="en-US" dirty="0"/>
          </a:p>
          <a:p>
            <a:pPr lvl="1"/>
            <a:r>
              <a:rPr lang="en-US" altLang="en-US" b="0" dirty="0"/>
              <a:t>Shell commands are available too: </a:t>
            </a:r>
            <a:r>
              <a:rPr lang="en-US" altLang="en-US" b="1" dirty="0" err="1">
                <a:latin typeface="Courier New" charset="0"/>
                <a:ea typeface="Courier New" charset="0"/>
                <a:cs typeface="Courier New" charset="0"/>
              </a:rPr>
              <a:t>tsch</a:t>
            </a:r>
            <a:r>
              <a:rPr lang="en-US" altLang="en-US" b="1" dirty="0">
                <a:latin typeface="Courier New" charset="0"/>
                <a:ea typeface="Courier New" charset="0"/>
                <a:cs typeface="Courier New" charset="0"/>
              </a:rPr>
              <a:t>-set-coordinator</a:t>
            </a:r>
            <a:r>
              <a:rPr lang="en-US" altLang="en-US" b="1" dirty="0"/>
              <a:t> </a:t>
            </a:r>
            <a:r>
              <a:rPr lang="en-US" altLang="en-US" b="0" dirty="0"/>
              <a:t>and </a:t>
            </a:r>
            <a:r>
              <a:rPr lang="en-US" altLang="en-US" b="1" dirty="0" err="1">
                <a:latin typeface="Courier New" charset="0"/>
                <a:ea typeface="Courier New" charset="0"/>
                <a:cs typeface="Courier New" charset="0"/>
              </a:rPr>
              <a:t>tsch</a:t>
            </a:r>
            <a:r>
              <a:rPr lang="en-US" altLang="en-US" b="1" dirty="0">
                <a:latin typeface="Courier New" charset="0"/>
                <a:ea typeface="Courier New" charset="0"/>
                <a:cs typeface="Courier New" charset="0"/>
              </a:rPr>
              <a:t>-status</a:t>
            </a:r>
          </a:p>
          <a:p>
            <a:endParaRPr lang="en-US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669" y="232312"/>
            <a:ext cx="1635626" cy="2751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669" y="3312396"/>
            <a:ext cx="1635626" cy="2751520"/>
          </a:xfrm>
          <a:prstGeom prst="rect">
            <a:avLst/>
          </a:prstGeom>
        </p:spPr>
      </p:pic>
      <p:sp>
        <p:nvSpPr>
          <p:cNvPr id="10" name="Rounded Rectangle 20"/>
          <p:cNvSpPr>
            <a:spLocks noChangeArrowheads="1"/>
          </p:cNvSpPr>
          <p:nvPr/>
        </p:nvSpPr>
        <p:spPr bwMode="auto">
          <a:xfrm>
            <a:off x="6668887" y="4796241"/>
            <a:ext cx="1957756" cy="77438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82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269" y="1136233"/>
            <a:ext cx="5938838" cy="394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3915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478" y="1777350"/>
            <a:ext cx="8581043" cy="840400"/>
          </a:xfrm>
        </p:spPr>
        <p:txBody>
          <a:bodyPr>
            <a:noAutofit/>
          </a:bodyPr>
          <a:lstStyle/>
          <a:p>
            <a:pPr algn="ctr"/>
            <a:r>
              <a:rPr lang="en-US" sz="8000" dirty="0"/>
              <a:t>Energy </a:t>
            </a:r>
            <a:br>
              <a:rPr lang="en-US" sz="8000" dirty="0"/>
            </a:br>
            <a:r>
              <a:rPr lang="en-US" sz="8000" dirty="0"/>
              <a:t>Metering</a:t>
            </a:r>
          </a:p>
        </p:txBody>
      </p:sp>
    </p:spTree>
    <p:extLst>
      <p:ext uri="{BB962C8B-B14F-4D97-AF65-F5344CB8AC3E}">
        <p14:creationId xmlns:p14="http://schemas.microsoft.com/office/powerpoint/2010/main" val="1686944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Energy Metering</a:t>
            </a:r>
          </a:p>
        </p:txBody>
      </p:sp>
      <p:sp>
        <p:nvSpPr>
          <p:cNvPr id="5" name="Rectangle 11"/>
          <p:cNvSpPr txBox="1">
            <a:spLocks noChangeArrowheads="1"/>
          </p:cNvSpPr>
          <p:nvPr/>
        </p:nvSpPr>
        <p:spPr>
          <a:xfrm>
            <a:off x="288520" y="1344613"/>
            <a:ext cx="8581044" cy="4941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ct val="20000"/>
              </a:spcBef>
              <a:buFont typeface="Arial"/>
              <a:buChar char="•"/>
              <a:defRPr sz="3200" b="1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b="0" dirty="0"/>
              <a:t>How do I finally know how how much energy are the different components consuming? </a:t>
            </a:r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473" y="2489200"/>
            <a:ext cx="6350000" cy="37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8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Contiki</a:t>
            </a:r>
            <a:r>
              <a:rPr lang="en-US" dirty="0"/>
              <a:t>-NG </a:t>
            </a:r>
            <a:r>
              <a:rPr lang="en-US" dirty="0" err="1"/>
              <a:t>Energest</a:t>
            </a:r>
            <a:endParaRPr lang="en-US" dirty="0"/>
          </a:p>
        </p:txBody>
      </p:sp>
      <p:sp>
        <p:nvSpPr>
          <p:cNvPr id="5" name="Rectangle 11"/>
          <p:cNvSpPr txBox="1">
            <a:spLocks noChangeArrowheads="1"/>
          </p:cNvSpPr>
          <p:nvPr/>
        </p:nvSpPr>
        <p:spPr>
          <a:xfrm>
            <a:off x="288520" y="1344613"/>
            <a:ext cx="8581044" cy="4941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ct val="20000"/>
              </a:spcBef>
              <a:buFont typeface="Arial"/>
              <a:buChar char="•"/>
              <a:defRPr sz="3200" b="1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b="0" dirty="0" err="1"/>
              <a:t>Contiki</a:t>
            </a:r>
            <a:r>
              <a:rPr lang="en-US" altLang="en-US" b="0" dirty="0"/>
              <a:t>-NG includes a lightweight </a:t>
            </a:r>
            <a:br>
              <a:rPr lang="en-US" altLang="en-US" b="0" dirty="0"/>
            </a:br>
            <a:r>
              <a:rPr lang="en-US" altLang="en-US" b="0" dirty="0"/>
              <a:t>software-only tool called </a:t>
            </a:r>
            <a:r>
              <a:rPr lang="en-US" altLang="en-US" b="0" dirty="0" err="1"/>
              <a:t>Energest</a:t>
            </a:r>
            <a:endParaRPr lang="en-US" altLang="en-US" b="0" dirty="0"/>
          </a:p>
          <a:p>
            <a:r>
              <a:rPr lang="en-US" altLang="en-US" b="0" dirty="0"/>
              <a:t>It tracks the amount of time the different components spend in various states</a:t>
            </a:r>
          </a:p>
          <a:p>
            <a:r>
              <a:rPr lang="en-US" altLang="en-US" b="0" dirty="0"/>
              <a:t>Given the times, a little digging in the datasheet, and you know the energy!</a:t>
            </a:r>
          </a:p>
          <a:p>
            <a:r>
              <a:rPr lang="en-US" altLang="en-US" b="0" dirty="0"/>
              <a:t>Enable </a:t>
            </a:r>
            <a:r>
              <a:rPr lang="en-US" altLang="en-US" b="0" dirty="0" err="1"/>
              <a:t>Energest</a:t>
            </a:r>
            <a:r>
              <a:rPr lang="en-US" altLang="en-US" b="0" dirty="0"/>
              <a:t> with </a:t>
            </a:r>
            <a:br>
              <a:rPr lang="en-US" altLang="en-US" b="0" dirty="0"/>
            </a:br>
            <a:r>
              <a:rPr lang="en-US" altLang="en-US" dirty="0">
                <a:latin typeface="Courier New" charset="0"/>
                <a:ea typeface="Courier New" charset="0"/>
                <a:cs typeface="Courier New" charset="0"/>
              </a:rPr>
              <a:t>#define ENERGEST_CONF_ON 1</a:t>
            </a:r>
            <a:r>
              <a:rPr lang="en-US" altLang="en-US" b="0" dirty="0"/>
              <a:t> in your </a:t>
            </a:r>
            <a:r>
              <a:rPr lang="en-US" altLang="en-US" dirty="0">
                <a:latin typeface="Courier New" charset="0"/>
                <a:ea typeface="Courier New" charset="0"/>
                <a:cs typeface="Courier New" charset="0"/>
              </a:rPr>
              <a:t>project-</a:t>
            </a:r>
            <a:r>
              <a:rPr lang="en-US" altLang="en-US" dirty="0" err="1">
                <a:latin typeface="Courier New" charset="0"/>
                <a:ea typeface="Courier New" charset="0"/>
                <a:cs typeface="Courier New" charset="0"/>
              </a:rPr>
              <a:t>conf.h</a:t>
            </a:r>
            <a:endParaRPr lang="en-US" altLang="en-US" dirty="0">
              <a:latin typeface="Courier New" charset="0"/>
              <a:ea typeface="Courier New" charset="0"/>
              <a:cs typeface="Courier New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785" y="171157"/>
            <a:ext cx="2405779" cy="161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8936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Energest</a:t>
            </a:r>
            <a:r>
              <a:rPr lang="en-US" dirty="0"/>
              <a:t> Example: Radio</a:t>
            </a:r>
          </a:p>
        </p:txBody>
      </p:sp>
      <p:sp>
        <p:nvSpPr>
          <p:cNvPr id="5" name="Rectangle 11"/>
          <p:cNvSpPr txBox="1">
            <a:spLocks noChangeArrowheads="1"/>
          </p:cNvSpPr>
          <p:nvPr/>
        </p:nvSpPr>
        <p:spPr>
          <a:xfrm>
            <a:off x="288520" y="1344613"/>
            <a:ext cx="8581044" cy="4941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ct val="20000"/>
              </a:spcBef>
              <a:buFont typeface="Arial"/>
              <a:buChar char="•"/>
              <a:defRPr sz="3200" b="1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endParaRPr lang="en-US" altLang="en-US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4" name="Rectangle 11"/>
          <p:cNvSpPr txBox="1">
            <a:spLocks noChangeArrowheads="1"/>
          </p:cNvSpPr>
          <p:nvPr/>
        </p:nvSpPr>
        <p:spPr>
          <a:xfrm>
            <a:off x="440920" y="1497013"/>
            <a:ext cx="8581044" cy="49418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>
              <a:spcBef>
                <a:spcPct val="20000"/>
              </a:spcBef>
              <a:buFont typeface="Arial"/>
              <a:buChar char="•"/>
              <a:defRPr sz="3200" b="1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sz="2400" b="0" dirty="0"/>
              <a:t>It tells you that in 120 seconds of execution, your radio was</a:t>
            </a:r>
          </a:p>
          <a:p>
            <a:pPr lvl="1"/>
            <a:r>
              <a:rPr lang="en-US" altLang="en-US" sz="1800" dirty="0"/>
              <a:t>20 seconds in LISTEN state</a:t>
            </a:r>
          </a:p>
          <a:p>
            <a:pPr lvl="1"/>
            <a:r>
              <a:rPr lang="en-US" altLang="en-US" sz="1800" b="0" dirty="0"/>
              <a:t>10 seconds in TRANSMIT state</a:t>
            </a:r>
          </a:p>
          <a:p>
            <a:pPr lvl="1"/>
            <a:r>
              <a:rPr lang="en-US" altLang="en-US" sz="1800" dirty="0"/>
              <a:t>90 seconds in OFF state</a:t>
            </a:r>
          </a:p>
          <a:p>
            <a:r>
              <a:rPr lang="en-US" altLang="en-US" sz="2400" b="0" dirty="0"/>
              <a:t>The datasheet of your imaginary device says</a:t>
            </a:r>
          </a:p>
          <a:p>
            <a:pPr lvl="1"/>
            <a:r>
              <a:rPr lang="en-US" altLang="en-US" sz="1800" dirty="0"/>
              <a:t>10 mA in LISTEN</a:t>
            </a:r>
          </a:p>
          <a:p>
            <a:pPr lvl="1"/>
            <a:r>
              <a:rPr lang="en-US" altLang="en-US" sz="1800" dirty="0"/>
              <a:t>8</a:t>
            </a:r>
            <a:r>
              <a:rPr lang="en-US" altLang="en-US" sz="1800" b="0" dirty="0"/>
              <a:t> mA in TRANSMIT</a:t>
            </a:r>
          </a:p>
          <a:p>
            <a:pPr lvl="1"/>
            <a:r>
              <a:rPr lang="en-US" altLang="en-US" sz="1800" dirty="0"/>
              <a:t>20uA in OFF</a:t>
            </a:r>
          </a:p>
          <a:p>
            <a:r>
              <a:rPr lang="en-US" altLang="en-US" sz="2400" b="0" dirty="0"/>
              <a:t>Your device is powered by a pair of AA batteries</a:t>
            </a:r>
          </a:p>
          <a:p>
            <a:pPr lvl="1"/>
            <a:r>
              <a:rPr lang="en-US" altLang="en-US" sz="1800" dirty="0"/>
              <a:t>We consider constant 3V as a first (over)approximation </a:t>
            </a:r>
            <a:endParaRPr lang="en-US" altLang="en-US" sz="1800" b="0" dirty="0"/>
          </a:p>
          <a:p>
            <a:r>
              <a:rPr lang="en-US" altLang="en-US" sz="2400" b="0" dirty="0"/>
              <a:t>The energy consumed by your radio in the first 120 seconds of execution therefore is upper-bound by:</a:t>
            </a:r>
          </a:p>
          <a:p>
            <a:pPr lvl="1"/>
            <a:r>
              <a:rPr lang="en-US" altLang="en-US" sz="1800" dirty="0"/>
              <a:t>E = C x V x t </a:t>
            </a:r>
          </a:p>
          <a:p>
            <a:pPr lvl="1"/>
            <a:r>
              <a:rPr lang="en-US" altLang="en-US" sz="1800" dirty="0"/>
              <a:t>3V x ((10 mA x 20 s) + (8mA x 10 s) + (20uA x 90 s))</a:t>
            </a:r>
          </a:p>
          <a:p>
            <a:pPr lvl="1"/>
            <a:r>
              <a:rPr lang="en-US" altLang="en-US" sz="1800" dirty="0"/>
              <a:t>0.6 J + 0.24 J +0.0054 J = 0,8454 J </a:t>
            </a:r>
          </a:p>
        </p:txBody>
      </p:sp>
    </p:spTree>
    <p:extLst>
      <p:ext uri="{BB962C8B-B14F-4D97-AF65-F5344CB8AC3E}">
        <p14:creationId xmlns:p14="http://schemas.microsoft.com/office/powerpoint/2010/main" val="633713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Energest</a:t>
            </a:r>
            <a:r>
              <a:rPr lang="en-US" dirty="0"/>
              <a:t> Example Code</a:t>
            </a:r>
          </a:p>
        </p:txBody>
      </p:sp>
      <p:sp>
        <p:nvSpPr>
          <p:cNvPr id="5" name="Rectangle 11"/>
          <p:cNvSpPr txBox="1">
            <a:spLocks noChangeArrowheads="1"/>
          </p:cNvSpPr>
          <p:nvPr/>
        </p:nvSpPr>
        <p:spPr>
          <a:xfrm>
            <a:off x="288520" y="1344613"/>
            <a:ext cx="8581044" cy="4941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ct val="20000"/>
              </a:spcBef>
              <a:buFont typeface="Arial"/>
              <a:buChar char="•"/>
              <a:defRPr sz="3200" b="1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endParaRPr lang="en-US" altLang="en-US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7594" y="1255768"/>
            <a:ext cx="8722895" cy="47089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200" dirty="0">
                <a:latin typeface="Monaco" charset="0"/>
              </a:rPr>
              <a:t>#include </a:t>
            </a:r>
            <a:r>
              <a:rPr lang="en-US" sz="1200" dirty="0">
                <a:solidFill>
                  <a:srgbClr val="911F67"/>
                </a:solidFill>
                <a:latin typeface="Monaco" charset="0"/>
              </a:rPr>
              <a:t>“sys/</a:t>
            </a:r>
            <a:r>
              <a:rPr lang="en-US" sz="1200" dirty="0" err="1">
                <a:solidFill>
                  <a:srgbClr val="911F67"/>
                </a:solidFill>
                <a:latin typeface="Monaco" charset="0"/>
              </a:rPr>
              <a:t>energest.h</a:t>
            </a:r>
            <a:r>
              <a:rPr lang="en-US" sz="1200" dirty="0">
                <a:solidFill>
                  <a:srgbClr val="911F67"/>
                </a:solidFill>
                <a:latin typeface="Monaco" charset="0"/>
              </a:rPr>
              <a:t>”</a:t>
            </a:r>
          </a:p>
          <a:p>
            <a:endParaRPr lang="en-US" sz="1200" dirty="0">
              <a:latin typeface="Monaco" charset="0"/>
            </a:endParaRPr>
          </a:p>
          <a:p>
            <a:r>
              <a:rPr lang="en-US" sz="1200" dirty="0">
                <a:latin typeface="Monaco" charset="0"/>
              </a:rPr>
              <a:t>PROCESS_THREAD(</a:t>
            </a:r>
            <a:r>
              <a:rPr lang="en-US" sz="1200" dirty="0" err="1">
                <a:latin typeface="Monaco" charset="0"/>
              </a:rPr>
              <a:t>energest</a:t>
            </a:r>
            <a:r>
              <a:rPr lang="en-US" sz="1200" dirty="0">
                <a:latin typeface="Monaco" charset="0"/>
              </a:rPr>
              <a:t>, </a:t>
            </a:r>
            <a:r>
              <a:rPr lang="en-US" sz="1200" dirty="0" err="1">
                <a:latin typeface="Monaco" charset="0"/>
              </a:rPr>
              <a:t>ev</a:t>
            </a:r>
            <a:r>
              <a:rPr lang="en-US" sz="1200" dirty="0">
                <a:latin typeface="Monaco" charset="0"/>
              </a:rPr>
              <a:t>, data)</a:t>
            </a:r>
          </a:p>
          <a:p>
            <a:r>
              <a:rPr lang="en-US" sz="1200" dirty="0">
                <a:latin typeface="Monaco" charset="0"/>
              </a:rPr>
              <a:t>{</a:t>
            </a:r>
          </a:p>
          <a:p>
            <a:r>
              <a:rPr lang="en-US" sz="1200" dirty="0">
                <a:solidFill>
                  <a:srgbClr val="000000"/>
                </a:solidFill>
                <a:latin typeface="Monaco" charset="0"/>
              </a:rPr>
              <a:t>  </a:t>
            </a:r>
            <a:r>
              <a:rPr lang="en-US" sz="1200" dirty="0">
                <a:solidFill>
                  <a:srgbClr val="931A68"/>
                </a:solidFill>
                <a:latin typeface="Monaco" charset="0"/>
              </a:rPr>
              <a:t>static</a:t>
            </a:r>
            <a:r>
              <a:rPr lang="en-US" sz="1200" dirty="0">
                <a:solidFill>
                  <a:srgbClr val="000000"/>
                </a:solidFill>
                <a:latin typeface="Monaco" charset="0"/>
              </a:rPr>
              <a:t> </a:t>
            </a:r>
            <a:r>
              <a:rPr lang="en-US" sz="1200" dirty="0" err="1">
                <a:solidFill>
                  <a:srgbClr val="931A68"/>
                </a:solidFill>
                <a:latin typeface="Monaco" charset="0"/>
              </a:rPr>
              <a:t>struct</a:t>
            </a:r>
            <a:r>
              <a:rPr lang="en-US" sz="1200" dirty="0">
                <a:solidFill>
                  <a:srgbClr val="000000"/>
                </a:solidFill>
                <a:latin typeface="Monaco" charset="0"/>
              </a:rPr>
              <a:t> </a:t>
            </a:r>
            <a:r>
              <a:rPr lang="en-US" sz="1200" dirty="0" err="1">
                <a:solidFill>
                  <a:srgbClr val="006141"/>
                </a:solidFill>
                <a:latin typeface="Monaco" charset="0"/>
              </a:rPr>
              <a:t>etimer</a:t>
            </a:r>
            <a:r>
              <a:rPr lang="en-US" sz="1200" dirty="0">
                <a:solidFill>
                  <a:srgbClr val="000000"/>
                </a:solidFill>
                <a:latin typeface="Monaco" charset="0"/>
              </a:rPr>
              <a:t> et;</a:t>
            </a:r>
            <a:endParaRPr lang="en-US" sz="1200" dirty="0">
              <a:solidFill>
                <a:srgbClr val="931A68"/>
              </a:solidFill>
              <a:latin typeface="Monaco" charset="0"/>
            </a:endParaRPr>
          </a:p>
          <a:p>
            <a:r>
              <a:rPr lang="en-US" sz="1200" dirty="0">
                <a:latin typeface="Monaco" charset="0"/>
              </a:rPr>
              <a:t>  PROCESS_BEGIN();</a:t>
            </a:r>
          </a:p>
          <a:p>
            <a:br>
              <a:rPr lang="en-US" sz="1200" dirty="0">
                <a:latin typeface="Monaco" charset="0"/>
              </a:rPr>
            </a:br>
            <a:r>
              <a:rPr lang="en-US" sz="1200" dirty="0">
                <a:latin typeface="Monaco" charset="0"/>
              </a:rPr>
              <a:t>  </a:t>
            </a:r>
            <a:r>
              <a:rPr lang="en-US" sz="1200" dirty="0" err="1">
                <a:latin typeface="Monaco" charset="0"/>
              </a:rPr>
              <a:t>etimer_set</a:t>
            </a:r>
            <a:r>
              <a:rPr lang="en-US" sz="1200" dirty="0">
                <a:latin typeface="Monaco" charset="0"/>
              </a:rPr>
              <a:t>(&amp;et, CLOCK_SECOND * 20);</a:t>
            </a:r>
          </a:p>
          <a:p>
            <a:endParaRPr lang="en-US" sz="1200" dirty="0">
              <a:latin typeface="Monaco" charset="0"/>
            </a:endParaRPr>
          </a:p>
          <a:p>
            <a:r>
              <a:rPr lang="en-US" sz="1200" dirty="0">
                <a:latin typeface="Monaco" charset="0"/>
              </a:rPr>
              <a:t>  </a:t>
            </a:r>
            <a:r>
              <a:rPr lang="en-US" sz="1200" dirty="0">
                <a:solidFill>
                  <a:srgbClr val="931A68"/>
                </a:solidFill>
                <a:latin typeface="Monaco" charset="0"/>
              </a:rPr>
              <a:t>while</a:t>
            </a:r>
            <a:r>
              <a:rPr lang="en-US" sz="1200" dirty="0">
                <a:latin typeface="Monaco" charset="0"/>
              </a:rPr>
              <a:t>(1) {</a:t>
            </a:r>
          </a:p>
          <a:p>
            <a:r>
              <a:rPr lang="en-US" sz="1200" dirty="0">
                <a:latin typeface="Monaco" charset="0"/>
              </a:rPr>
              <a:t>    PROCESS_WAIT_EVENT_UNTIL(</a:t>
            </a:r>
            <a:r>
              <a:rPr lang="en-US" sz="1200" dirty="0" err="1">
                <a:latin typeface="Monaco" charset="0"/>
              </a:rPr>
              <a:t>etimer_expired</a:t>
            </a:r>
            <a:r>
              <a:rPr lang="en-US" sz="1200" dirty="0">
                <a:latin typeface="Monaco" charset="0"/>
              </a:rPr>
              <a:t>(&amp;et));</a:t>
            </a:r>
          </a:p>
          <a:p>
            <a:r>
              <a:rPr lang="en-US" sz="1200" dirty="0">
                <a:latin typeface="Monaco" charset="0"/>
              </a:rPr>
              <a:t>    </a:t>
            </a:r>
            <a:r>
              <a:rPr lang="en-US" sz="1200" dirty="0" err="1">
                <a:latin typeface="Monaco" charset="0"/>
              </a:rPr>
              <a:t>etimer_reset</a:t>
            </a:r>
            <a:r>
              <a:rPr lang="en-US" sz="1200" dirty="0">
                <a:latin typeface="Monaco" charset="0"/>
              </a:rPr>
              <a:t>(&amp;et);</a:t>
            </a:r>
          </a:p>
          <a:p>
            <a:endParaRPr lang="en-US" sz="1200" dirty="0">
              <a:latin typeface="Monaco" charset="0"/>
            </a:endParaRPr>
          </a:p>
          <a:p>
            <a:r>
              <a:rPr lang="en-US" sz="1200" dirty="0">
                <a:latin typeface="Monaco" charset="0"/>
              </a:rPr>
              <a:t>    </a:t>
            </a:r>
            <a:r>
              <a:rPr lang="en-US" sz="1200" dirty="0" err="1">
                <a:latin typeface="Monaco" charset="0"/>
              </a:rPr>
              <a:t>energest_flush</a:t>
            </a:r>
            <a:r>
              <a:rPr lang="en-US" sz="1200" dirty="0">
                <a:latin typeface="Monaco" charset="0"/>
              </a:rPr>
              <a:t>();</a:t>
            </a:r>
          </a:p>
          <a:p>
            <a:r>
              <a:rPr lang="en-US" sz="1200" dirty="0">
                <a:solidFill>
                  <a:srgbClr val="000000"/>
                </a:solidFill>
                <a:latin typeface="Monaco" charset="0"/>
              </a:rPr>
              <a:t>    </a:t>
            </a:r>
            <a:r>
              <a:rPr lang="en-US" sz="1200" dirty="0" err="1">
                <a:solidFill>
                  <a:srgbClr val="793D93"/>
                </a:solidFill>
                <a:latin typeface="Monaco" charset="0"/>
              </a:rPr>
              <a:t>printf</a:t>
            </a:r>
            <a:r>
              <a:rPr lang="en-US" sz="1200" dirty="0">
                <a:solidFill>
                  <a:srgbClr val="000000"/>
                </a:solidFill>
                <a:latin typeface="Monaco" charset="0"/>
              </a:rPr>
              <a:t>(</a:t>
            </a:r>
            <a:r>
              <a:rPr lang="en-US" sz="1200" dirty="0">
                <a:solidFill>
                  <a:srgbClr val="3933FF"/>
                </a:solidFill>
                <a:latin typeface="Monaco" charset="0"/>
              </a:rPr>
              <a:t>"</a:t>
            </a:r>
            <a:r>
              <a:rPr lang="en-US" sz="1200" dirty="0" err="1">
                <a:solidFill>
                  <a:srgbClr val="3933FF"/>
                </a:solidFill>
                <a:latin typeface="Monaco" charset="0"/>
              </a:rPr>
              <a:t>Energest</a:t>
            </a:r>
            <a:r>
              <a:rPr lang="en-US" sz="1200" dirty="0">
                <a:solidFill>
                  <a:srgbClr val="3933FF"/>
                </a:solidFill>
                <a:latin typeface="Monaco" charset="0"/>
              </a:rPr>
              <a:t> CPU: Active %</a:t>
            </a:r>
            <a:r>
              <a:rPr lang="en-US" sz="1200" dirty="0" err="1">
                <a:solidFill>
                  <a:srgbClr val="3933FF"/>
                </a:solidFill>
                <a:latin typeface="Monaco" charset="0"/>
              </a:rPr>
              <a:t>lu</a:t>
            </a:r>
            <a:r>
              <a:rPr lang="en-US" sz="1200" dirty="0">
                <a:solidFill>
                  <a:srgbClr val="3933FF"/>
                </a:solidFill>
                <a:latin typeface="Monaco" charset="0"/>
              </a:rPr>
              <a:t> LPM: %</a:t>
            </a:r>
            <a:r>
              <a:rPr lang="en-US" sz="1200" dirty="0" err="1">
                <a:solidFill>
                  <a:srgbClr val="3933FF"/>
                </a:solidFill>
                <a:latin typeface="Monaco" charset="0"/>
              </a:rPr>
              <a:t>lu</a:t>
            </a:r>
            <a:r>
              <a:rPr lang="en-US" sz="1200" dirty="0">
                <a:solidFill>
                  <a:srgbClr val="3933FF"/>
                </a:solidFill>
                <a:latin typeface="Monaco" charset="0"/>
              </a:rPr>
              <a:t> Deep LPM: %</a:t>
            </a:r>
            <a:r>
              <a:rPr lang="en-US" sz="1200" dirty="0" err="1">
                <a:solidFill>
                  <a:srgbClr val="3933FF"/>
                </a:solidFill>
                <a:latin typeface="Monaco" charset="0"/>
              </a:rPr>
              <a:t>lu</a:t>
            </a:r>
            <a:r>
              <a:rPr lang="en-US" sz="1200" dirty="0">
                <a:solidFill>
                  <a:srgbClr val="3933FF"/>
                </a:solidFill>
                <a:latin typeface="Monaco" charset="0"/>
              </a:rPr>
              <a:t> Total time: %</a:t>
            </a:r>
            <a:r>
              <a:rPr lang="en-US" sz="1200" dirty="0" err="1">
                <a:solidFill>
                  <a:srgbClr val="3933FF"/>
                </a:solidFill>
                <a:latin typeface="Monaco" charset="0"/>
              </a:rPr>
              <a:t>lu</a:t>
            </a:r>
            <a:r>
              <a:rPr lang="en-US" sz="1200" dirty="0">
                <a:solidFill>
                  <a:srgbClr val="3933FF"/>
                </a:solidFill>
                <a:latin typeface="Monaco" charset="0"/>
              </a:rPr>
              <a:t> seconds\n"</a:t>
            </a:r>
            <a:r>
              <a:rPr lang="en-US" sz="1200" dirty="0">
                <a:solidFill>
                  <a:srgbClr val="000000"/>
                </a:solidFill>
                <a:latin typeface="Monaco" charset="0"/>
              </a:rPr>
              <a:t>,</a:t>
            </a:r>
            <a:endParaRPr lang="en-US" sz="1200" dirty="0">
              <a:solidFill>
                <a:srgbClr val="3933FF"/>
              </a:solidFill>
              <a:latin typeface="Monaco" charset="0"/>
            </a:endParaRPr>
          </a:p>
          <a:p>
            <a:r>
              <a:rPr lang="en-US" sz="1200" dirty="0">
                <a:latin typeface="Monaco" charset="0"/>
              </a:rPr>
              <a:t>           (</a:t>
            </a:r>
            <a:r>
              <a:rPr lang="en-US" sz="1200" dirty="0">
                <a:solidFill>
                  <a:srgbClr val="931A68"/>
                </a:solidFill>
                <a:latin typeface="Monaco" charset="0"/>
              </a:rPr>
              <a:t>unsigned</a:t>
            </a:r>
            <a:r>
              <a:rPr lang="en-US" sz="1200" dirty="0">
                <a:latin typeface="Monaco" charset="0"/>
              </a:rPr>
              <a:t> </a:t>
            </a:r>
            <a:r>
              <a:rPr lang="en-US" sz="1200" dirty="0">
                <a:solidFill>
                  <a:srgbClr val="931A68"/>
                </a:solidFill>
                <a:latin typeface="Monaco" charset="0"/>
              </a:rPr>
              <a:t>long</a:t>
            </a:r>
            <a:r>
              <a:rPr lang="en-US" sz="1200" dirty="0">
                <a:latin typeface="Monaco" charset="0"/>
              </a:rPr>
              <a:t>)(</a:t>
            </a:r>
            <a:r>
              <a:rPr lang="en-US" sz="1200" dirty="0" err="1">
                <a:latin typeface="Monaco" charset="0"/>
              </a:rPr>
              <a:t>energest_type_time</a:t>
            </a:r>
            <a:r>
              <a:rPr lang="en-US" sz="1200" dirty="0">
                <a:latin typeface="Monaco" charset="0"/>
              </a:rPr>
              <a:t>(ENERGEST_TYPE_CPU) / ENERGEST_SECOND),</a:t>
            </a:r>
          </a:p>
          <a:p>
            <a:r>
              <a:rPr lang="en-US" sz="1200" dirty="0">
                <a:latin typeface="Monaco" charset="0"/>
              </a:rPr>
              <a:t>           (</a:t>
            </a:r>
            <a:r>
              <a:rPr lang="en-US" sz="1200" dirty="0">
                <a:solidFill>
                  <a:srgbClr val="931A68"/>
                </a:solidFill>
                <a:latin typeface="Monaco" charset="0"/>
              </a:rPr>
              <a:t>unsigned</a:t>
            </a:r>
            <a:r>
              <a:rPr lang="en-US" sz="1200" dirty="0">
                <a:latin typeface="Monaco" charset="0"/>
              </a:rPr>
              <a:t> </a:t>
            </a:r>
            <a:r>
              <a:rPr lang="en-US" sz="1200" dirty="0">
                <a:solidFill>
                  <a:srgbClr val="931A68"/>
                </a:solidFill>
                <a:latin typeface="Monaco" charset="0"/>
              </a:rPr>
              <a:t>long</a:t>
            </a:r>
            <a:r>
              <a:rPr lang="en-US" sz="1200" dirty="0">
                <a:latin typeface="Monaco" charset="0"/>
              </a:rPr>
              <a:t>)(</a:t>
            </a:r>
            <a:r>
              <a:rPr lang="en-US" sz="1200" dirty="0" err="1">
                <a:latin typeface="Monaco" charset="0"/>
              </a:rPr>
              <a:t>energest_type_time</a:t>
            </a:r>
            <a:r>
              <a:rPr lang="en-US" sz="1200" dirty="0">
                <a:latin typeface="Monaco" charset="0"/>
              </a:rPr>
              <a:t>(ENERGEST_TYPE_LPM) / ENERGEST_SECOND),</a:t>
            </a:r>
          </a:p>
          <a:p>
            <a:r>
              <a:rPr lang="en-US" sz="1200" dirty="0">
                <a:latin typeface="Monaco" charset="0"/>
              </a:rPr>
              <a:t>           (</a:t>
            </a:r>
            <a:r>
              <a:rPr lang="en-US" sz="1200" dirty="0">
                <a:solidFill>
                  <a:srgbClr val="931A68"/>
                </a:solidFill>
                <a:latin typeface="Monaco" charset="0"/>
              </a:rPr>
              <a:t>unsigned</a:t>
            </a:r>
            <a:r>
              <a:rPr lang="en-US" sz="1200" dirty="0">
                <a:latin typeface="Monaco" charset="0"/>
              </a:rPr>
              <a:t> </a:t>
            </a:r>
            <a:r>
              <a:rPr lang="en-US" sz="1200" dirty="0">
                <a:solidFill>
                  <a:srgbClr val="931A68"/>
                </a:solidFill>
                <a:latin typeface="Monaco" charset="0"/>
              </a:rPr>
              <a:t>long</a:t>
            </a:r>
            <a:r>
              <a:rPr lang="en-US" sz="1200" dirty="0">
                <a:latin typeface="Monaco" charset="0"/>
              </a:rPr>
              <a:t>)(</a:t>
            </a:r>
            <a:r>
              <a:rPr lang="en-US" sz="1200" dirty="0" err="1">
                <a:latin typeface="Monaco" charset="0"/>
              </a:rPr>
              <a:t>energest_type_time</a:t>
            </a:r>
            <a:r>
              <a:rPr lang="en-US" sz="1200" dirty="0">
                <a:latin typeface="Monaco" charset="0"/>
              </a:rPr>
              <a:t>(ENERGEST_TYPE_DEEP_LPM) / ENERGEST_SECOND),</a:t>
            </a:r>
          </a:p>
          <a:p>
            <a:r>
              <a:rPr lang="en-US" sz="1200" dirty="0">
                <a:latin typeface="Monaco" charset="0"/>
              </a:rPr>
              <a:t>           (</a:t>
            </a:r>
            <a:r>
              <a:rPr lang="en-US" sz="1200" dirty="0">
                <a:solidFill>
                  <a:srgbClr val="931A68"/>
                </a:solidFill>
                <a:latin typeface="Monaco" charset="0"/>
              </a:rPr>
              <a:t>unsigned</a:t>
            </a:r>
            <a:r>
              <a:rPr lang="en-US" sz="1200" dirty="0">
                <a:latin typeface="Monaco" charset="0"/>
              </a:rPr>
              <a:t> </a:t>
            </a:r>
            <a:r>
              <a:rPr lang="en-US" sz="1200" dirty="0">
                <a:solidFill>
                  <a:srgbClr val="931A68"/>
                </a:solidFill>
                <a:latin typeface="Monaco" charset="0"/>
              </a:rPr>
              <a:t>long</a:t>
            </a:r>
            <a:r>
              <a:rPr lang="en-US" sz="1200" dirty="0">
                <a:latin typeface="Monaco" charset="0"/>
              </a:rPr>
              <a:t>)(ENERGEST_GET_TOTAL_TIME() / ENERGEST_SECOND));</a:t>
            </a:r>
          </a:p>
          <a:p>
            <a:r>
              <a:rPr lang="en-US" sz="1200" dirty="0">
                <a:solidFill>
                  <a:srgbClr val="000000"/>
                </a:solidFill>
                <a:latin typeface="Monaco" charset="0"/>
              </a:rPr>
              <a:t>    </a:t>
            </a:r>
            <a:r>
              <a:rPr lang="en-US" sz="1200" dirty="0" err="1">
                <a:solidFill>
                  <a:srgbClr val="793D93"/>
                </a:solidFill>
                <a:latin typeface="Monaco" charset="0"/>
              </a:rPr>
              <a:t>printf</a:t>
            </a:r>
            <a:r>
              <a:rPr lang="en-US" sz="1200" dirty="0">
                <a:solidFill>
                  <a:srgbClr val="000000"/>
                </a:solidFill>
                <a:latin typeface="Monaco" charset="0"/>
              </a:rPr>
              <a:t>(</a:t>
            </a:r>
            <a:r>
              <a:rPr lang="en-US" sz="1200" dirty="0">
                <a:solidFill>
                  <a:srgbClr val="3933FF"/>
                </a:solidFill>
                <a:latin typeface="Monaco" charset="0"/>
              </a:rPr>
              <a:t>"</a:t>
            </a:r>
            <a:r>
              <a:rPr lang="en-US" sz="1200" dirty="0" err="1">
                <a:solidFill>
                  <a:srgbClr val="3933FF"/>
                </a:solidFill>
                <a:latin typeface="Monaco" charset="0"/>
              </a:rPr>
              <a:t>Energest</a:t>
            </a:r>
            <a:r>
              <a:rPr lang="en-US" sz="1200" dirty="0">
                <a:solidFill>
                  <a:srgbClr val="3933FF"/>
                </a:solidFill>
                <a:latin typeface="Monaco" charset="0"/>
              </a:rPr>
              <a:t> Radio: Listen: %</a:t>
            </a:r>
            <a:r>
              <a:rPr lang="en-US" sz="1200" dirty="0" err="1">
                <a:solidFill>
                  <a:srgbClr val="3933FF"/>
                </a:solidFill>
                <a:latin typeface="Monaco" charset="0"/>
              </a:rPr>
              <a:t>lu</a:t>
            </a:r>
            <a:r>
              <a:rPr lang="en-US" sz="1200" dirty="0">
                <a:solidFill>
                  <a:srgbClr val="3933FF"/>
                </a:solidFill>
                <a:latin typeface="Monaco" charset="0"/>
              </a:rPr>
              <a:t> Transmit: %</a:t>
            </a:r>
            <a:r>
              <a:rPr lang="en-US" sz="1200" dirty="0" err="1">
                <a:solidFill>
                  <a:srgbClr val="3933FF"/>
                </a:solidFill>
                <a:latin typeface="Monaco" charset="0"/>
              </a:rPr>
              <a:t>lu</a:t>
            </a:r>
            <a:r>
              <a:rPr lang="en-US" sz="1200" dirty="0">
                <a:solidFill>
                  <a:srgbClr val="3933FF"/>
                </a:solidFill>
                <a:latin typeface="Monaco" charset="0"/>
              </a:rPr>
              <a:t> seconds\n"</a:t>
            </a:r>
            <a:r>
              <a:rPr lang="en-US" sz="1200" dirty="0">
                <a:solidFill>
                  <a:srgbClr val="000000"/>
                </a:solidFill>
                <a:latin typeface="Monaco" charset="0"/>
              </a:rPr>
              <a:t>,</a:t>
            </a:r>
            <a:endParaRPr lang="en-US" sz="1200" dirty="0">
              <a:solidFill>
                <a:srgbClr val="3933FF"/>
              </a:solidFill>
              <a:latin typeface="Monaco" charset="0"/>
            </a:endParaRPr>
          </a:p>
          <a:p>
            <a:r>
              <a:rPr lang="en-US" sz="1200" dirty="0">
                <a:latin typeface="Monaco" charset="0"/>
              </a:rPr>
              <a:t>           (</a:t>
            </a:r>
            <a:r>
              <a:rPr lang="en-US" sz="1200" dirty="0">
                <a:solidFill>
                  <a:srgbClr val="931A68"/>
                </a:solidFill>
                <a:latin typeface="Monaco" charset="0"/>
              </a:rPr>
              <a:t>unsigned</a:t>
            </a:r>
            <a:r>
              <a:rPr lang="en-US" sz="1200" dirty="0">
                <a:latin typeface="Monaco" charset="0"/>
              </a:rPr>
              <a:t> </a:t>
            </a:r>
            <a:r>
              <a:rPr lang="en-US" sz="1200" dirty="0">
                <a:solidFill>
                  <a:srgbClr val="931A68"/>
                </a:solidFill>
                <a:latin typeface="Monaco" charset="0"/>
              </a:rPr>
              <a:t>long</a:t>
            </a:r>
            <a:r>
              <a:rPr lang="en-US" sz="1200" dirty="0">
                <a:latin typeface="Monaco" charset="0"/>
              </a:rPr>
              <a:t>)(</a:t>
            </a:r>
            <a:r>
              <a:rPr lang="en-US" sz="1200" dirty="0" err="1">
                <a:latin typeface="Monaco" charset="0"/>
              </a:rPr>
              <a:t>energest_type_time</a:t>
            </a:r>
            <a:r>
              <a:rPr lang="en-US" sz="1200" dirty="0">
                <a:latin typeface="Monaco" charset="0"/>
              </a:rPr>
              <a:t>(ENERGEST_TYPE_LISTEN) / ENERGEST_SECOND),</a:t>
            </a:r>
          </a:p>
          <a:p>
            <a:r>
              <a:rPr lang="en-US" sz="1200" dirty="0">
                <a:latin typeface="Monaco" charset="0"/>
              </a:rPr>
              <a:t>           (</a:t>
            </a:r>
            <a:r>
              <a:rPr lang="en-US" sz="1200" dirty="0">
                <a:solidFill>
                  <a:srgbClr val="931A68"/>
                </a:solidFill>
                <a:latin typeface="Monaco" charset="0"/>
              </a:rPr>
              <a:t>unsigned</a:t>
            </a:r>
            <a:r>
              <a:rPr lang="en-US" sz="1200" dirty="0">
                <a:latin typeface="Monaco" charset="0"/>
              </a:rPr>
              <a:t> </a:t>
            </a:r>
            <a:r>
              <a:rPr lang="en-US" sz="1200" dirty="0">
                <a:solidFill>
                  <a:srgbClr val="931A68"/>
                </a:solidFill>
                <a:latin typeface="Monaco" charset="0"/>
              </a:rPr>
              <a:t>long</a:t>
            </a:r>
            <a:r>
              <a:rPr lang="en-US" sz="1200" dirty="0">
                <a:latin typeface="Monaco" charset="0"/>
              </a:rPr>
              <a:t>)(</a:t>
            </a:r>
            <a:r>
              <a:rPr lang="en-US" sz="1200" dirty="0" err="1">
                <a:latin typeface="Monaco" charset="0"/>
              </a:rPr>
              <a:t>energest_type_time</a:t>
            </a:r>
            <a:r>
              <a:rPr lang="en-US" sz="1200" dirty="0">
                <a:latin typeface="Monaco" charset="0"/>
              </a:rPr>
              <a:t>(ENERGEST_TYPE_TRANSMIT) / ENERGEST_SECOND));</a:t>
            </a:r>
          </a:p>
          <a:p>
            <a:r>
              <a:rPr lang="en-US" sz="1200" dirty="0">
                <a:latin typeface="Monaco" charset="0"/>
              </a:rPr>
              <a:t>  }</a:t>
            </a:r>
          </a:p>
          <a:p>
            <a:r>
              <a:rPr lang="en-US" sz="1200" dirty="0">
                <a:latin typeface="Monaco" charset="0"/>
              </a:rPr>
              <a:t>  PROCESS_END();</a:t>
            </a:r>
          </a:p>
          <a:p>
            <a:r>
              <a:rPr lang="en-US" sz="1200" dirty="0">
                <a:latin typeface="Monaco" charset="0"/>
              </a:rPr>
              <a:t>}</a:t>
            </a:r>
            <a:endParaRPr lang="en-US" sz="1200" dirty="0">
              <a:effectLst/>
              <a:latin typeface="Monaco" charset="0"/>
            </a:endParaRPr>
          </a:p>
        </p:txBody>
      </p:sp>
      <p:sp>
        <p:nvSpPr>
          <p:cNvPr id="6" name="Rounded Rectangular Callout 13"/>
          <p:cNvSpPr>
            <a:spLocks noChangeArrowheads="1"/>
          </p:cNvSpPr>
          <p:nvPr/>
        </p:nvSpPr>
        <p:spPr bwMode="auto">
          <a:xfrm>
            <a:off x="5225611" y="1344612"/>
            <a:ext cx="2727263" cy="701169"/>
          </a:xfrm>
          <a:prstGeom prst="wedgeRoundRectCallout">
            <a:avLst>
              <a:gd name="adj1" fmla="val -158545"/>
              <a:gd name="adj2" fmla="val 29748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Required to force </a:t>
            </a:r>
            <a:r>
              <a:rPr lang="en-US" dirty="0" err="1"/>
              <a:t>Energest</a:t>
            </a:r>
            <a:r>
              <a:rPr lang="en-US" dirty="0"/>
              <a:t> to update all counters</a:t>
            </a:r>
          </a:p>
        </p:txBody>
      </p:sp>
      <p:sp>
        <p:nvSpPr>
          <p:cNvPr id="7" name="Rounded Rectangular Callout 13"/>
          <p:cNvSpPr>
            <a:spLocks noChangeArrowheads="1"/>
          </p:cNvSpPr>
          <p:nvPr/>
        </p:nvSpPr>
        <p:spPr bwMode="auto">
          <a:xfrm>
            <a:off x="6641432" y="2598781"/>
            <a:ext cx="2089484" cy="701169"/>
          </a:xfrm>
          <a:prstGeom prst="wedgeRoundRectCallout">
            <a:avLst>
              <a:gd name="adj1" fmla="val -35320"/>
              <a:gd name="adj2" fmla="val 127603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Print the current values </a:t>
            </a:r>
            <a:r>
              <a:rPr lang="en-US"/>
              <a:t>in seconds</a:t>
            </a:r>
            <a:endParaRPr lang="en-US" dirty="0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9C1F7734-8D01-624A-9598-36C14B64E848}"/>
              </a:ext>
            </a:extLst>
          </p:cNvPr>
          <p:cNvSpPr txBox="1">
            <a:spLocks noChangeArrowheads="1"/>
          </p:cNvSpPr>
          <p:nvPr/>
        </p:nvSpPr>
        <p:spPr>
          <a:xfrm>
            <a:off x="323983" y="979566"/>
            <a:ext cx="8581044" cy="4941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ct val="20000"/>
              </a:spcBef>
              <a:buFont typeface="Arial"/>
              <a:buChar char="•"/>
              <a:defRPr sz="3200" b="1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8407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269" y="1136233"/>
            <a:ext cx="5938838" cy="394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27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 idx="4294967295"/>
          </p:nvPr>
        </p:nvSpPr>
        <p:spPr>
          <a:xfrm>
            <a:off x="0" y="2879725"/>
            <a:ext cx="9144000" cy="968375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Fundamentals of 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IoT Software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Energy Management</a:t>
            </a:r>
            <a:br>
              <a:rPr lang="it-IT" sz="4800" dirty="0">
                <a:solidFill>
                  <a:schemeClr val="bg1"/>
                </a:solidFill>
              </a:rPr>
            </a:br>
            <a:br>
              <a:rPr lang="it-IT" sz="4800" dirty="0">
                <a:solidFill>
                  <a:schemeClr val="bg1"/>
                </a:solidFill>
              </a:rPr>
            </a:br>
            <a:r>
              <a:rPr lang="it-IT" sz="2400" dirty="0">
                <a:solidFill>
                  <a:schemeClr val="bg1"/>
                </a:solidFill>
              </a:rPr>
              <a:t>Luca Mottola</a:t>
            </a:r>
            <a:br>
              <a:rPr lang="it-IT" sz="2400" dirty="0">
                <a:solidFill>
                  <a:schemeClr val="bg1"/>
                </a:solidFill>
              </a:rPr>
            </a:br>
            <a:r>
              <a:rPr lang="it-IT" sz="2400" dirty="0" err="1">
                <a:solidFill>
                  <a:schemeClr val="bg1"/>
                </a:solidFill>
                <a:latin typeface="Courier New"/>
                <a:cs typeface="Courier New"/>
              </a:rPr>
              <a:t>luca.mottola@polimi.it</a:t>
            </a:r>
            <a:br>
              <a:rPr lang="it-IT" sz="2400" dirty="0">
                <a:solidFill>
                  <a:schemeClr val="bg1"/>
                </a:solidFill>
                <a:latin typeface="Courier New"/>
                <a:cs typeface="Courier New"/>
              </a:rPr>
            </a:br>
            <a:r>
              <a:rPr lang="it-IT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6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</a:t>
            </a:r>
            <a:r>
              <a:rPr lang="it-IT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0.1)</a:t>
            </a:r>
            <a:endParaRPr lang="it-IT" sz="2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660" y="222010"/>
            <a:ext cx="3084576" cy="13014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E56AD9-3FC8-954D-9826-479C8DE86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219" y="474321"/>
            <a:ext cx="1268503" cy="86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86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Exercise 8</a:t>
            </a:r>
          </a:p>
        </p:txBody>
      </p:sp>
      <p:sp>
        <p:nvSpPr>
          <p:cNvPr id="6" name="Rectangle 11"/>
          <p:cNvSpPr txBox="1">
            <a:spLocks noChangeArrowheads="1"/>
          </p:cNvSpPr>
          <p:nvPr/>
        </p:nvSpPr>
        <p:spPr>
          <a:xfrm>
            <a:off x="288521" y="1344614"/>
            <a:ext cx="8357768" cy="4827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ct val="20000"/>
              </a:spcBef>
              <a:buFont typeface="Arial"/>
              <a:buChar char="•"/>
              <a:defRPr sz="3200" b="1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b="0" dirty="0"/>
              <a:t>Modify your hand-crafted duty-cycle solution of </a:t>
            </a:r>
            <a:r>
              <a:rPr lang="en-US" altLang="en-US" b="0" dirty="0" err="1"/>
              <a:t>Exercie</a:t>
            </a:r>
            <a:r>
              <a:rPr lang="en-US" altLang="en-US" b="0" dirty="0"/>
              <a:t> 7 to use </a:t>
            </a:r>
            <a:r>
              <a:rPr lang="en-US" altLang="en-US" b="0" dirty="0" err="1"/>
              <a:t>Energest</a:t>
            </a:r>
            <a:endParaRPr lang="en-US" altLang="en-US" b="0" dirty="0"/>
          </a:p>
          <a:p>
            <a:r>
              <a:rPr lang="en-US" altLang="en-US" b="0" dirty="0"/>
              <a:t>Use </a:t>
            </a:r>
            <a:r>
              <a:rPr lang="en-US" altLang="en-US" b="0" dirty="0" err="1"/>
              <a:t>Energest</a:t>
            </a:r>
            <a:r>
              <a:rPr lang="en-US" altLang="en-US" b="0" dirty="0"/>
              <a:t> when running </a:t>
            </a:r>
            <a:r>
              <a:rPr lang="en-US" alt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rpl-udp</a:t>
            </a:r>
            <a:r>
              <a:rPr lang="en-US" alt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b="0" dirty="0"/>
              <a:t>using TSCH</a:t>
            </a:r>
          </a:p>
          <a:p>
            <a:r>
              <a:rPr lang="en-US" altLang="en-US" b="0" dirty="0"/>
              <a:t>Compare the result.. who’s more </a:t>
            </a:r>
            <a:br>
              <a:rPr lang="en-US" altLang="en-US" b="0" dirty="0"/>
            </a:br>
            <a:r>
              <a:rPr lang="en-US" altLang="en-US" b="0" dirty="0"/>
              <a:t>energy efficient?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095" y="3910264"/>
            <a:ext cx="2092158" cy="209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72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478" y="1777350"/>
            <a:ext cx="8581043" cy="840400"/>
          </a:xfrm>
        </p:spPr>
        <p:txBody>
          <a:bodyPr>
            <a:noAutofit/>
          </a:bodyPr>
          <a:lstStyle/>
          <a:p>
            <a:pPr algn="ctr"/>
            <a:r>
              <a:rPr lang="en-US" sz="8000" dirty="0"/>
              <a:t>Radio </a:t>
            </a:r>
            <a:br>
              <a:rPr lang="en-US" sz="8000" dirty="0"/>
            </a:br>
            <a:r>
              <a:rPr lang="en-US" sz="8000" dirty="0"/>
              <a:t>Duty-cycling</a:t>
            </a:r>
          </a:p>
        </p:txBody>
      </p:sp>
    </p:spTree>
    <p:extLst>
      <p:ext uri="{BB962C8B-B14F-4D97-AF65-F5344CB8AC3E}">
        <p14:creationId xmlns:p14="http://schemas.microsoft.com/office/powerpoint/2010/main" val="890495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Radio Duty-cycling for Dummies</a:t>
            </a:r>
          </a:p>
        </p:txBody>
      </p:sp>
      <p:sp>
        <p:nvSpPr>
          <p:cNvPr id="5" name="Rectangle 11"/>
          <p:cNvSpPr txBox="1">
            <a:spLocks noChangeArrowheads="1"/>
          </p:cNvSpPr>
          <p:nvPr/>
        </p:nvSpPr>
        <p:spPr>
          <a:xfrm>
            <a:off x="288521" y="1344613"/>
            <a:ext cx="8398280" cy="4941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ct val="20000"/>
              </a:spcBef>
              <a:buFont typeface="Arial"/>
              <a:buChar char="•"/>
              <a:defRPr sz="3200" b="1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b="0" dirty="0"/>
              <a:t>In a nutshell..</a:t>
            </a:r>
          </a:p>
          <a:p>
            <a:pPr lvl="1"/>
            <a:r>
              <a:rPr lang="en-US" altLang="en-US" b="0" dirty="0"/>
              <a:t>Turn on when you need it</a:t>
            </a:r>
          </a:p>
          <a:p>
            <a:pPr lvl="1"/>
            <a:r>
              <a:rPr lang="en-US" altLang="en-US" dirty="0"/>
              <a:t>Turn it off when you don’t</a:t>
            </a:r>
          </a:p>
          <a:p>
            <a:r>
              <a:rPr lang="en-US" altLang="en-US" b="0" dirty="0"/>
              <a:t>In Contiki-NG</a:t>
            </a:r>
          </a:p>
          <a:p>
            <a:pPr lvl="1"/>
            <a:r>
              <a:rPr lang="en-US" alt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#include “</a:t>
            </a:r>
            <a:r>
              <a:rPr lang="en-US" alt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netstack.h</a:t>
            </a:r>
            <a:r>
              <a:rPr lang="en-US" alt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”</a:t>
            </a:r>
          </a:p>
          <a:p>
            <a:pPr lvl="1"/>
            <a:r>
              <a:rPr lang="en-US" alt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NETSTACK_RADIO.on</a:t>
            </a:r>
            <a:r>
              <a:rPr lang="en-US" alt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lvl="1"/>
            <a:r>
              <a:rPr lang="en-US" alt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NETSTACK_RADIO.off</a:t>
            </a:r>
            <a:r>
              <a:rPr lang="en-US" alt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r>
              <a:rPr lang="en-US" altLang="en-US" b="0" dirty="0">
                <a:latin typeface="Arial" panose="020B0604020202020204" pitchFamily="34" charset="0"/>
                <a:cs typeface="Arial" panose="020B0604020202020204" pitchFamily="34" charset="0"/>
              </a:rPr>
              <a:t>Simple, isn’t it?</a:t>
            </a:r>
          </a:p>
          <a:p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3CB006-4FCA-F64D-8D84-68DB33A2D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305" y="2430683"/>
            <a:ext cx="3069174" cy="219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08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269" y="1136233"/>
            <a:ext cx="5938838" cy="394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0805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Exercise 7</a:t>
            </a:r>
          </a:p>
        </p:txBody>
      </p:sp>
      <p:sp>
        <p:nvSpPr>
          <p:cNvPr id="6" name="Rectangle 11"/>
          <p:cNvSpPr txBox="1">
            <a:spLocks noChangeArrowheads="1"/>
          </p:cNvSpPr>
          <p:nvPr/>
        </p:nvSpPr>
        <p:spPr>
          <a:xfrm>
            <a:off x="288521" y="1344614"/>
            <a:ext cx="8357768" cy="4827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ct val="20000"/>
              </a:spcBef>
              <a:buFont typeface="Arial"/>
              <a:buChar char="•"/>
              <a:defRPr sz="3200" b="1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b="0" dirty="0"/>
              <a:t>Modify the </a:t>
            </a:r>
            <a:r>
              <a:rPr lang="en-US" alt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rpl-upd</a:t>
            </a:r>
            <a:r>
              <a:rPr lang="en-US" alt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b="0" dirty="0"/>
              <a:t>example so you try and turn off the radio as much as possible</a:t>
            </a:r>
          </a:p>
          <a:p>
            <a:r>
              <a:rPr lang="en-US" altLang="en-US" b="0" dirty="0"/>
              <a:t>Start in COOJA, then verify your design on hardware</a:t>
            </a:r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095" y="3910264"/>
            <a:ext cx="2092158" cy="209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47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Problem(s)</a:t>
            </a:r>
          </a:p>
        </p:txBody>
      </p:sp>
      <p:sp>
        <p:nvSpPr>
          <p:cNvPr id="5" name="Rectangle 11"/>
          <p:cNvSpPr txBox="1">
            <a:spLocks noChangeArrowheads="1"/>
          </p:cNvSpPr>
          <p:nvPr/>
        </p:nvSpPr>
        <p:spPr>
          <a:xfrm>
            <a:off x="288521" y="1344613"/>
            <a:ext cx="8398280" cy="494188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>
              <a:spcBef>
                <a:spcPct val="20000"/>
              </a:spcBef>
              <a:buFont typeface="Arial"/>
              <a:buChar char="•"/>
              <a:defRPr sz="3200" b="1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b="0" dirty="0"/>
              <a:t>How do you know when you need to </a:t>
            </a:r>
            <a:r>
              <a:rPr lang="en-US" altLang="en-US" dirty="0"/>
              <a:t>transmit</a:t>
            </a:r>
            <a:r>
              <a:rPr lang="en-US" altLang="en-US" b="0" dirty="0"/>
              <a:t>?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Application demands, system constraints, …</a:t>
            </a:r>
          </a:p>
          <a:p>
            <a:r>
              <a:rPr lang="en-US" altLang="en-US" b="0" dirty="0">
                <a:latin typeface="Arial" panose="020B0604020202020204" pitchFamily="34" charset="0"/>
                <a:cs typeface="Arial" panose="020B0604020202020204" pitchFamily="34" charset="0"/>
              </a:rPr>
              <a:t>How do you know when you are supposed to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receive</a:t>
            </a:r>
            <a:r>
              <a:rPr lang="en-US" altLang="en-US" b="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May not know what other devices are doing…</a:t>
            </a:r>
          </a:p>
          <a:p>
            <a:r>
              <a:rPr lang="en-US" altLang="en-US" b="0" dirty="0">
                <a:latin typeface="Arial" panose="020B0604020202020204" pitchFamily="34" charset="0"/>
                <a:cs typeface="Arial" panose="020B0604020202020204" pitchFamily="34" charset="0"/>
              </a:rPr>
              <a:t>An entire application and network stack on top of the radio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Want to minimize disruption</a:t>
            </a:r>
          </a:p>
          <a:p>
            <a:pPr lvl="1"/>
            <a:r>
              <a:rPr lang="en-US" altLang="en-US" b="0" dirty="0">
                <a:latin typeface="Arial" panose="020B0604020202020204" pitchFamily="34" charset="0"/>
                <a:cs typeface="Arial" panose="020B0604020202020204" pitchFamily="34" charset="0"/>
              </a:rPr>
              <a:t>Transparent operation would be ideal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9551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CFE57B-57D6-734E-A3E8-FA40BA0DA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6523"/>
            <a:ext cx="9144000" cy="611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97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Duty-cycling in MACs (1)</a:t>
            </a:r>
          </a:p>
        </p:txBody>
      </p:sp>
      <p:sp>
        <p:nvSpPr>
          <p:cNvPr id="5" name="Rectangle 11"/>
          <p:cNvSpPr txBox="1">
            <a:spLocks noChangeArrowheads="1"/>
          </p:cNvSpPr>
          <p:nvPr/>
        </p:nvSpPr>
        <p:spPr>
          <a:xfrm>
            <a:off x="288521" y="1344613"/>
            <a:ext cx="8398280" cy="4941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ct val="20000"/>
              </a:spcBef>
              <a:buFont typeface="Arial"/>
              <a:buChar char="•"/>
              <a:defRPr sz="3200" b="1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b="0" dirty="0"/>
              <a:t>Asynchronous, </a:t>
            </a:r>
            <a:br>
              <a:rPr lang="en-US" altLang="en-US" b="0" dirty="0"/>
            </a:br>
            <a:r>
              <a:rPr lang="en-US" altLang="en-US" b="0" dirty="0"/>
              <a:t>sender-initiated</a:t>
            </a:r>
          </a:p>
          <a:p>
            <a:pPr lvl="1"/>
            <a:r>
              <a:rPr lang="en-US" altLang="en-US" dirty="0"/>
              <a:t>X-MAC, </a:t>
            </a:r>
            <a:r>
              <a:rPr lang="en-US" altLang="en-US" dirty="0" err="1"/>
              <a:t>ContikiMAC</a:t>
            </a:r>
            <a:r>
              <a:rPr lang="en-US" altLang="en-US" dirty="0"/>
              <a:t>, </a:t>
            </a:r>
            <a:r>
              <a:rPr lang="mr-IN" altLang="en-US" dirty="0"/>
              <a:t>…</a:t>
            </a:r>
            <a:br>
              <a:rPr lang="en-US" altLang="en-US" dirty="0"/>
            </a:br>
            <a:br>
              <a:rPr lang="en-US" altLang="en-US" dirty="0"/>
            </a:br>
            <a:br>
              <a:rPr lang="en-US" altLang="en-US" dirty="0"/>
            </a:br>
            <a:endParaRPr lang="en-US" altLang="en-US" dirty="0"/>
          </a:p>
          <a:p>
            <a:r>
              <a:rPr lang="en-US" altLang="en-US" b="0" dirty="0"/>
              <a:t>Asynchronous, </a:t>
            </a:r>
            <a:br>
              <a:rPr lang="en-US" altLang="en-US" b="0" dirty="0"/>
            </a:br>
            <a:r>
              <a:rPr lang="en-US" altLang="en-US" b="0" dirty="0"/>
              <a:t>receiver-initiated</a:t>
            </a:r>
          </a:p>
          <a:p>
            <a:pPr lvl="1"/>
            <a:r>
              <a:rPr lang="en-US" altLang="en-US" dirty="0"/>
              <a:t>RI-MAC, A-MAC, </a:t>
            </a:r>
            <a:r>
              <a:rPr lang="mr-IN" altLang="en-US" dirty="0"/>
              <a:t>…</a:t>
            </a:r>
            <a:endParaRPr lang="en-US" altLang="en-US" b="0" dirty="0"/>
          </a:p>
          <a:p>
            <a:endParaRPr lang="en-US" altLang="en-US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70602" y="1182354"/>
            <a:ext cx="4504956" cy="21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1680" y="3825708"/>
            <a:ext cx="4622800" cy="1955800"/>
          </a:xfrm>
          <a:prstGeom prst="rect">
            <a:avLst/>
          </a:prstGeom>
        </p:spPr>
      </p:pic>
      <p:sp>
        <p:nvSpPr>
          <p:cNvPr id="7" name="Rounded Rectangular Callout 13"/>
          <p:cNvSpPr>
            <a:spLocks noChangeArrowheads="1"/>
          </p:cNvSpPr>
          <p:nvPr/>
        </p:nvSpPr>
        <p:spPr bwMode="auto">
          <a:xfrm>
            <a:off x="2719019" y="3320716"/>
            <a:ext cx="2565864" cy="451226"/>
          </a:xfrm>
          <a:prstGeom prst="wedgeRoundRectCallout">
            <a:avLst>
              <a:gd name="adj1" fmla="val 77705"/>
              <a:gd name="adj2" fmla="val -109196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Burden on the sender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8" name="Rounded Rectangular Callout 13"/>
          <p:cNvSpPr>
            <a:spLocks noChangeArrowheads="1"/>
          </p:cNvSpPr>
          <p:nvPr/>
        </p:nvSpPr>
        <p:spPr bwMode="auto">
          <a:xfrm>
            <a:off x="2013178" y="5718154"/>
            <a:ext cx="2565864" cy="451226"/>
          </a:xfrm>
          <a:prstGeom prst="wedgeRoundRectCallout">
            <a:avLst>
              <a:gd name="adj1" fmla="val 77705"/>
              <a:gd name="adj2" fmla="val -109196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Burden on the receiver</a:t>
            </a:r>
            <a:r>
              <a:rPr lang="mr-IN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08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POL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6946</TotalTime>
  <Words>1127</Words>
  <Application>Microsoft Macintosh PowerPoint</Application>
  <PresentationFormat>On-screen Show (4:3)</PresentationFormat>
  <Paragraphs>140</Paragraphs>
  <Slides>20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Cabin</vt:lpstr>
      <vt:lpstr>Calibri</vt:lpstr>
      <vt:lpstr>Courier New</vt:lpstr>
      <vt:lpstr>Garamond</vt:lpstr>
      <vt:lpstr>Monaco</vt:lpstr>
      <vt:lpstr>POLI</vt:lpstr>
      <vt:lpstr>Fundamentals of IoT Software © 2021 by  Luca Mottola  is licensed under CC BY-NC 4.0   To view a copy of this license, visit creativecommons.org/licenses/by-nc/4.0/</vt:lpstr>
      <vt:lpstr>Fundamentals of  IoT Software Energy Management  Luca Mottola luca.mottola@polimi.it (version 0.1)</vt:lpstr>
      <vt:lpstr>Radio  Duty-cycling</vt:lpstr>
      <vt:lpstr>Radio Duty-cycling for Dummies</vt:lpstr>
      <vt:lpstr>PowerPoint Presentation</vt:lpstr>
      <vt:lpstr>Exercise 7</vt:lpstr>
      <vt:lpstr>Problem(s)</vt:lpstr>
      <vt:lpstr>PowerPoint Presentation</vt:lpstr>
      <vt:lpstr>Duty-cycling in MACs (1)</vt:lpstr>
      <vt:lpstr>Duty-cycling in MACs (2)</vt:lpstr>
      <vt:lpstr>Duty-cycling: Trade-offs </vt:lpstr>
      <vt:lpstr>TSCH in Contiki-NG</vt:lpstr>
      <vt:lpstr>PowerPoint Presentation</vt:lpstr>
      <vt:lpstr>Energy  Metering</vt:lpstr>
      <vt:lpstr>Energy Metering</vt:lpstr>
      <vt:lpstr>Contiki-NG Energest</vt:lpstr>
      <vt:lpstr>Energest Example: Radio</vt:lpstr>
      <vt:lpstr>Energest Example Code</vt:lpstr>
      <vt:lpstr>PowerPoint Presentation</vt:lpstr>
      <vt:lpstr>Exercise 8</vt:lpstr>
    </vt:vector>
  </TitlesOfParts>
  <Company>Area Servizi 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Alessandro Colleoni</dc:creator>
  <cp:lastModifiedBy>Luca Mottola</cp:lastModifiedBy>
  <cp:revision>342</cp:revision>
  <cp:lastPrinted>2018-10-26T08:46:56Z</cp:lastPrinted>
  <dcterms:created xsi:type="dcterms:W3CDTF">2015-05-26T12:27:57Z</dcterms:created>
  <dcterms:modified xsi:type="dcterms:W3CDTF">2021-03-16T16:10:39Z</dcterms:modified>
</cp:coreProperties>
</file>