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50" r:id="rId2"/>
    <p:sldId id="419" r:id="rId3"/>
    <p:sldId id="424" r:id="rId4"/>
    <p:sldId id="425" r:id="rId5"/>
    <p:sldId id="426" r:id="rId6"/>
    <p:sldId id="427" r:id="rId7"/>
    <p:sldId id="428" r:id="rId8"/>
    <p:sldId id="429" r:id="rId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1F67"/>
    <a:srgbClr val="183669"/>
    <a:srgbClr val="173769"/>
    <a:srgbClr val="132857"/>
    <a:srgbClr val="18376A"/>
    <a:srgbClr val="1A415D"/>
    <a:srgbClr val="002142"/>
    <a:srgbClr val="72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8" autoAdjust="0"/>
    <p:restoredTop sz="88503"/>
  </p:normalViewPr>
  <p:slideViewPr>
    <p:cSldViewPr snapToGrid="0" snapToObjects="1">
      <p:cViewPr varScale="1">
        <p:scale>
          <a:sx n="112" d="100"/>
          <a:sy n="112" d="100"/>
        </p:scale>
        <p:origin x="251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9B346-E16D-6F42-A625-343A967E6BC3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1C888-426C-0444-967A-5B3E4C2A0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73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0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19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2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98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 FOR INSTRUCTORS:</a:t>
            </a:r>
          </a:p>
          <a:p>
            <a:endParaRPr lang="en-US" dirty="0"/>
          </a:p>
          <a:p>
            <a:r>
              <a:rPr lang="en-US" dirty="0"/>
              <a:t>- Run make </a:t>
            </a:r>
            <a:r>
              <a:rPr lang="en-US" dirty="0" err="1"/>
              <a:t>NAME.flashprof</a:t>
            </a:r>
            <a:r>
              <a:rPr lang="en-US" dirty="0"/>
              <a:t> or </a:t>
            </a:r>
            <a:r>
              <a:rPr lang="en-US" dirty="0" err="1"/>
              <a:t>NAME.ramprof</a:t>
            </a:r>
            <a:r>
              <a:rPr lang="en-US" dirty="0"/>
              <a:t> to get stats, check the stack size in the latter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26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Y:\IMMAGINE _COORDINATA_2014\PPT\loghi_PNG\01_polimi_centrato_BN_negativo_outlin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54" y="395873"/>
            <a:ext cx="1442830" cy="1106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ttangolo 125"/>
          <p:cNvSpPr/>
          <p:nvPr userDrawn="1"/>
        </p:nvSpPr>
        <p:spPr>
          <a:xfrm>
            <a:off x="0" y="1834176"/>
            <a:ext cx="9144000" cy="5023823"/>
          </a:xfrm>
          <a:prstGeom prst="rect">
            <a:avLst/>
          </a:prstGeom>
          <a:solidFill>
            <a:srgbClr val="1A4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38482" y="1835151"/>
            <a:ext cx="9036647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&amp; Aufzählung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66117" y="1"/>
            <a:ext cx="8599289" cy="786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75047" y="892969"/>
            <a:ext cx="8563570" cy="55185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1pPr>
            <a:lvl2pPr marL="294669" lvl="1" indent="-142870" rtl="0">
              <a:lnSpc>
                <a:spcPct val="117647"/>
              </a:lnSpc>
              <a:spcBef>
                <a:spcPts val="0"/>
              </a:spcBef>
              <a:buFont typeface="Cabin"/>
              <a:buAutoNum type="alphaLcParenR"/>
              <a:defRPr sz="2391"/>
            </a:lvl2pPr>
            <a:lvl3pPr marL="473257" lvl="2" indent="-178587" rtl="0">
              <a:lnSpc>
                <a:spcPct val="116666"/>
              </a:lnSpc>
              <a:spcBef>
                <a:spcPts val="0"/>
              </a:spcBef>
              <a:defRPr sz="1687"/>
            </a:lvl3pPr>
            <a:lvl4pPr marL="1427836" lvl="3" indent="-258088" rtl="0">
              <a:lnSpc>
                <a:spcPct val="118181"/>
              </a:lnSpc>
              <a:spcBef>
                <a:spcPts val="0"/>
              </a:spcBef>
              <a:defRPr sz="1547"/>
            </a:lvl4pPr>
            <a:lvl5pPr marL="1740364" lvl="4" indent="-258088" rtl="0">
              <a:lnSpc>
                <a:spcPct val="118181"/>
              </a:lnSpc>
              <a:spcBef>
                <a:spcPts val="0"/>
              </a:spcBef>
              <a:defRPr sz="1547"/>
            </a:lvl5pPr>
            <a:lvl6pPr lvl="5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8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457200" y="1482840"/>
            <a:ext cx="8229240" cy="464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9733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3800"/>
            <a:ext cx="8323726" cy="48641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373053"/>
            <a:ext cx="9144000" cy="494472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E15C01-458A-BB4B-80F7-2995E08CBCFD}"/>
              </a:ext>
            </a:extLst>
          </p:cNvPr>
          <p:cNvGrpSpPr/>
          <p:nvPr userDrawn="1"/>
        </p:nvGrpSpPr>
        <p:grpSpPr>
          <a:xfrm>
            <a:off x="8107109" y="6506749"/>
            <a:ext cx="929406" cy="264042"/>
            <a:chOff x="7836785" y="2568624"/>
            <a:chExt cx="929406" cy="26404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94FBD7C-07F7-DA4C-AF52-C6B33241A2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6575853-9B51-B64D-831C-E03000353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6519C95F-A526-7848-80F9-A772F6C3B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21" y="1865266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GB" sz="2800" b="0" dirty="0">
                <a:latin typeface="Garamond" panose="02020404030301010803" pitchFamily="18" charset="0"/>
              </a:rPr>
              <a:t>Fundamentals of IoT Software © 2021 by  Luca Mottola </a:t>
            </a: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is licensed under CC BY-NC 4.0 </a:t>
            </a:r>
            <a:br>
              <a:rPr lang="en-GB" sz="2800" b="0" dirty="0">
                <a:latin typeface="Garamond" panose="02020404030301010803" pitchFamily="18" charset="0"/>
              </a:rPr>
            </a:b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To view a copy of this license, visit </a:t>
            </a:r>
            <a:r>
              <a:rPr lang="en-GB" sz="2800" b="0" dirty="0" err="1">
                <a:latin typeface="Garamond" panose="02020404030301010803" pitchFamily="18" charset="0"/>
              </a:rPr>
              <a:t>creativecommons.org</a:t>
            </a:r>
            <a:r>
              <a:rPr lang="en-GB" sz="2800" b="0" dirty="0">
                <a:latin typeface="Garamond" panose="02020404030301010803" pitchFamily="18" charset="0"/>
              </a:rPr>
              <a:t>/licenses/by-</a:t>
            </a:r>
            <a:r>
              <a:rPr lang="en-GB" sz="2800" b="0" dirty="0" err="1">
                <a:latin typeface="Garamond" panose="02020404030301010803" pitchFamily="18" charset="0"/>
              </a:rPr>
              <a:t>nc</a:t>
            </a:r>
            <a:r>
              <a:rPr lang="en-GB" sz="2800" b="0" dirty="0">
                <a:latin typeface="Garamond" panose="02020404030301010803" pitchFamily="18" charset="0"/>
              </a:rPr>
              <a:t>/4.0/</a:t>
            </a:r>
            <a:endParaRPr lang="en-US" sz="5400" dirty="0">
              <a:latin typeface="Garamond" panose="020204040303010108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722305-0FEB-6E47-B979-A00D4ACE2B47}"/>
              </a:ext>
            </a:extLst>
          </p:cNvPr>
          <p:cNvGrpSpPr/>
          <p:nvPr/>
        </p:nvGrpSpPr>
        <p:grpSpPr>
          <a:xfrm>
            <a:off x="4101639" y="2829392"/>
            <a:ext cx="929406" cy="264042"/>
            <a:chOff x="7836785" y="2568624"/>
            <a:chExt cx="929406" cy="2640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F87E1D6-FB20-9D45-9866-1F620F250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7E34281-2B0D-1545-AA56-4B7E5897E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C32B35F-1EC3-D447-9D47-D0BE4E7BD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7595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2879725"/>
            <a:ext cx="9144000" cy="9683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Fundamentals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IoT Software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Memory Handling</a:t>
            </a:r>
            <a:br>
              <a:rPr lang="it-IT" sz="4800" dirty="0">
                <a:solidFill>
                  <a:schemeClr val="bg1"/>
                </a:solidFill>
              </a:rPr>
            </a:b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Luca Mottola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  <a:latin typeface="Courier New"/>
                <a:cs typeface="Courier New"/>
              </a:rPr>
              <a:t>luca.mottola@polimi.it</a:t>
            </a:r>
            <a:br>
              <a:rPr lang="it-IT" sz="2400" dirty="0">
                <a:solidFill>
                  <a:schemeClr val="bg1"/>
                </a:solidFill>
                <a:latin typeface="Courier New"/>
                <a:cs typeface="Courier New"/>
              </a:rPr>
            </a:b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0.1)</a:t>
            </a:r>
            <a:endParaRPr lang="it-IT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60" y="222010"/>
            <a:ext cx="3084576" cy="1301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56AD9-3FC8-954D-9826-479C8DE8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19" y="474321"/>
            <a:ext cx="1268503" cy="8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3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Memory in Embedded Systems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1" y="1344613"/>
            <a:ext cx="8398280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Tend to employ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static 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memory allocation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Free from leaks and fragmentation</a:t>
            </a:r>
          </a:p>
          <a:p>
            <a:pPr lvl="1"/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Easier to debug</a:t>
            </a:r>
          </a:p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IoT software has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dynamic 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memory requirements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 over-allocation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5EF56F-F74E-DC4E-947E-E47EB411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06" y="4256799"/>
            <a:ext cx="2541495" cy="17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87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MEMB in Contiki-NG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1" y="1344613"/>
            <a:ext cx="8581042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Memory blocks are allocated in static memory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EDF1D0-3B03-FB4B-868E-2F41230D5D74}"/>
              </a:ext>
            </a:extLst>
          </p:cNvPr>
          <p:cNvSpPr/>
          <p:nvPr/>
        </p:nvSpPr>
        <p:spPr>
          <a:xfrm>
            <a:off x="3375212" y="2727684"/>
            <a:ext cx="5601291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931A68"/>
                </a:solidFill>
                <a:latin typeface="Menlo" panose="020B0609030804020204" pitchFamily="49" charset="0"/>
              </a:rPr>
              <a:t>#</a:t>
            </a:r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define</a:t>
            </a:r>
            <a:r>
              <a:rPr lang="it-IT" sz="1600" dirty="0">
                <a:latin typeface="Menlo" panose="020B0609030804020204" pitchFamily="49" charset="0"/>
              </a:rPr>
              <a:t> MEMB(</a:t>
            </a:r>
            <a:r>
              <a:rPr lang="it-IT" sz="1600" dirty="0" err="1">
                <a:latin typeface="Menlo" panose="020B0609030804020204" pitchFamily="49" charset="0"/>
              </a:rPr>
              <a:t>name</a:t>
            </a:r>
            <a:r>
              <a:rPr lang="it-IT" sz="1600" dirty="0">
                <a:latin typeface="Menlo" panose="020B0609030804020204" pitchFamily="49" charset="0"/>
              </a:rPr>
              <a:t>, </a:t>
            </a:r>
            <a:r>
              <a:rPr lang="it-IT" sz="1600" dirty="0" err="1">
                <a:latin typeface="Menlo" panose="020B0609030804020204" pitchFamily="49" charset="0"/>
              </a:rPr>
              <a:t>structure</a:t>
            </a:r>
            <a:r>
              <a:rPr lang="it-IT" sz="1600" dirty="0">
                <a:latin typeface="Menlo" panose="020B0609030804020204" pitchFamily="49" charset="0"/>
              </a:rPr>
              <a:t>, </a:t>
            </a:r>
            <a:r>
              <a:rPr lang="it-IT" sz="1600" dirty="0" err="1">
                <a:latin typeface="Menlo" panose="020B0609030804020204" pitchFamily="49" charset="0"/>
              </a:rPr>
              <a:t>num</a:t>
            </a:r>
            <a:r>
              <a:rPr lang="it-IT" sz="1600" dirty="0">
                <a:latin typeface="Menlo" panose="020B0609030804020204" pitchFamily="49" charset="0"/>
              </a:rPr>
              <a:t>) </a:t>
            </a:r>
          </a:p>
          <a:p>
            <a:endParaRPr lang="it-IT" sz="1600" b="1" dirty="0">
              <a:solidFill>
                <a:srgbClr val="931A68"/>
              </a:solidFill>
              <a:latin typeface="Menlo" panose="020B0609030804020204" pitchFamily="49" charset="0"/>
            </a:endParaRPr>
          </a:p>
          <a:p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void</a:t>
            </a:r>
            <a:r>
              <a:rPr lang="it-IT" sz="1600" dirty="0">
                <a:latin typeface="Menlo" panose="020B0609030804020204" pitchFamily="49" charset="0"/>
              </a:rPr>
              <a:t> </a:t>
            </a:r>
            <a:r>
              <a:rPr lang="it-IT" sz="1600" b="1" dirty="0" err="1">
                <a:latin typeface="Menlo" panose="020B0609030804020204" pitchFamily="49" charset="0"/>
              </a:rPr>
              <a:t>memb_init</a:t>
            </a:r>
            <a:r>
              <a:rPr lang="it-IT" sz="1600" dirty="0">
                <a:latin typeface="Menlo" panose="020B0609030804020204" pitchFamily="49" charset="0"/>
              </a:rPr>
              <a:t>(</a:t>
            </a:r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struct</a:t>
            </a:r>
            <a:r>
              <a:rPr lang="it-IT" sz="1600" dirty="0">
                <a:latin typeface="Menlo" panose="020B0609030804020204" pitchFamily="49" charset="0"/>
              </a:rPr>
              <a:t> </a:t>
            </a:r>
            <a:r>
              <a:rPr lang="it-IT" sz="1600" dirty="0" err="1">
                <a:solidFill>
                  <a:srgbClr val="006141"/>
                </a:solidFill>
                <a:latin typeface="Menlo" panose="020B0609030804020204" pitchFamily="49" charset="0"/>
              </a:rPr>
              <a:t>memb</a:t>
            </a:r>
            <a:r>
              <a:rPr lang="it-IT" sz="1600" dirty="0">
                <a:latin typeface="Menlo" panose="020B0609030804020204" pitchFamily="49" charset="0"/>
              </a:rPr>
              <a:t> *m);</a:t>
            </a:r>
          </a:p>
          <a:p>
            <a:endParaRPr lang="it-IT" sz="1600" b="1" dirty="0">
              <a:solidFill>
                <a:srgbClr val="931A68"/>
              </a:solidFill>
              <a:latin typeface="Menlo" panose="020B0609030804020204" pitchFamily="49" charset="0"/>
            </a:endParaRPr>
          </a:p>
          <a:p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void</a:t>
            </a:r>
            <a:r>
              <a:rPr lang="it-IT" sz="1600" dirty="0">
                <a:latin typeface="Menlo" panose="020B0609030804020204" pitchFamily="49" charset="0"/>
              </a:rPr>
              <a:t> *</a:t>
            </a:r>
            <a:r>
              <a:rPr lang="it-IT" sz="1600" b="1" dirty="0" err="1">
                <a:latin typeface="Menlo" panose="020B0609030804020204" pitchFamily="49" charset="0"/>
              </a:rPr>
              <a:t>memb_alloc</a:t>
            </a:r>
            <a:r>
              <a:rPr lang="it-IT" sz="1600" dirty="0">
                <a:latin typeface="Menlo" panose="020B0609030804020204" pitchFamily="49" charset="0"/>
              </a:rPr>
              <a:t>(</a:t>
            </a:r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struct</a:t>
            </a:r>
            <a:r>
              <a:rPr lang="it-IT" sz="1600" dirty="0">
                <a:latin typeface="Menlo" panose="020B0609030804020204" pitchFamily="49" charset="0"/>
              </a:rPr>
              <a:t> </a:t>
            </a:r>
            <a:r>
              <a:rPr lang="it-IT" sz="1600" dirty="0" err="1">
                <a:solidFill>
                  <a:srgbClr val="006141"/>
                </a:solidFill>
                <a:latin typeface="Menlo" panose="020B0609030804020204" pitchFamily="49" charset="0"/>
              </a:rPr>
              <a:t>memb</a:t>
            </a:r>
            <a:r>
              <a:rPr lang="it-IT" sz="1600" dirty="0">
                <a:latin typeface="Menlo" panose="020B0609030804020204" pitchFamily="49" charset="0"/>
              </a:rPr>
              <a:t> *m);</a:t>
            </a:r>
          </a:p>
          <a:p>
            <a:br>
              <a:rPr lang="it-IT" sz="1600" dirty="0">
                <a:latin typeface="Menlo" panose="020B0609030804020204" pitchFamily="49" charset="0"/>
              </a:rPr>
            </a:br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char</a:t>
            </a:r>
            <a:r>
              <a:rPr lang="it-IT" sz="1600" dirty="0">
                <a:latin typeface="Menlo" panose="020B0609030804020204" pitchFamily="49" charset="0"/>
              </a:rPr>
              <a:t> </a:t>
            </a:r>
            <a:r>
              <a:rPr lang="it-IT" sz="1600" b="1" dirty="0" err="1">
                <a:latin typeface="Menlo" panose="020B0609030804020204" pitchFamily="49" charset="0"/>
              </a:rPr>
              <a:t>memb_free</a:t>
            </a:r>
            <a:r>
              <a:rPr lang="it-IT" sz="1600" dirty="0">
                <a:latin typeface="Menlo" panose="020B0609030804020204" pitchFamily="49" charset="0"/>
              </a:rPr>
              <a:t>(</a:t>
            </a:r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struct</a:t>
            </a:r>
            <a:r>
              <a:rPr lang="it-IT" sz="1600" dirty="0">
                <a:latin typeface="Menlo" panose="020B0609030804020204" pitchFamily="49" charset="0"/>
              </a:rPr>
              <a:t> </a:t>
            </a:r>
            <a:r>
              <a:rPr lang="it-IT" sz="1600" dirty="0" err="1">
                <a:solidFill>
                  <a:srgbClr val="006141"/>
                </a:solidFill>
                <a:latin typeface="Menlo" panose="020B0609030804020204" pitchFamily="49" charset="0"/>
              </a:rPr>
              <a:t>memb</a:t>
            </a:r>
            <a:r>
              <a:rPr lang="it-IT" sz="1600" dirty="0">
                <a:latin typeface="Menlo" panose="020B0609030804020204" pitchFamily="49" charset="0"/>
              </a:rPr>
              <a:t> *m, </a:t>
            </a:r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void</a:t>
            </a:r>
            <a:r>
              <a:rPr lang="it-IT" sz="1600" dirty="0">
                <a:latin typeface="Menlo" panose="020B0609030804020204" pitchFamily="49" charset="0"/>
              </a:rPr>
              <a:t> *</a:t>
            </a:r>
            <a:r>
              <a:rPr lang="it-IT" sz="1600" dirty="0" err="1">
                <a:latin typeface="Menlo" panose="020B0609030804020204" pitchFamily="49" charset="0"/>
              </a:rPr>
              <a:t>ptr</a:t>
            </a:r>
            <a:r>
              <a:rPr lang="it-IT" sz="1600" dirty="0">
                <a:latin typeface="Menlo" panose="020B0609030804020204" pitchFamily="49" charset="0"/>
              </a:rPr>
              <a:t>);</a:t>
            </a:r>
          </a:p>
          <a:p>
            <a:endParaRPr lang="it-IT" sz="1600" dirty="0">
              <a:latin typeface="Menlo" panose="020B0609030804020204" pitchFamily="49" charset="0"/>
            </a:endParaRPr>
          </a:p>
          <a:p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int</a:t>
            </a:r>
            <a:r>
              <a:rPr lang="it-IT" sz="1600" dirty="0">
                <a:latin typeface="Menlo" panose="020B0609030804020204" pitchFamily="49" charset="0"/>
              </a:rPr>
              <a:t> </a:t>
            </a:r>
            <a:r>
              <a:rPr lang="it-IT" sz="1600" b="1" dirty="0" err="1">
                <a:latin typeface="Menlo" panose="020B0609030804020204" pitchFamily="49" charset="0"/>
              </a:rPr>
              <a:t>memb_inmemb</a:t>
            </a:r>
            <a:r>
              <a:rPr lang="it-IT" sz="1600" dirty="0">
                <a:latin typeface="Menlo" panose="020B0609030804020204" pitchFamily="49" charset="0"/>
              </a:rPr>
              <a:t>(</a:t>
            </a:r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struct</a:t>
            </a:r>
            <a:r>
              <a:rPr lang="it-IT" sz="1600" dirty="0">
                <a:latin typeface="Menlo" panose="020B0609030804020204" pitchFamily="49" charset="0"/>
              </a:rPr>
              <a:t> </a:t>
            </a:r>
            <a:r>
              <a:rPr lang="it-IT" sz="1600" dirty="0" err="1">
                <a:solidFill>
                  <a:srgbClr val="006141"/>
                </a:solidFill>
                <a:latin typeface="Menlo" panose="020B0609030804020204" pitchFamily="49" charset="0"/>
              </a:rPr>
              <a:t>memb</a:t>
            </a:r>
            <a:r>
              <a:rPr lang="it-IT" sz="1600" dirty="0">
                <a:latin typeface="Menlo" panose="020B0609030804020204" pitchFamily="49" charset="0"/>
              </a:rPr>
              <a:t> *m, </a:t>
            </a:r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void</a:t>
            </a:r>
            <a:r>
              <a:rPr lang="it-IT" sz="1600" dirty="0">
                <a:latin typeface="Menlo" panose="020B0609030804020204" pitchFamily="49" charset="0"/>
              </a:rPr>
              <a:t> *</a:t>
            </a:r>
            <a:r>
              <a:rPr lang="it-IT" sz="1600" dirty="0" err="1">
                <a:latin typeface="Menlo" panose="020B0609030804020204" pitchFamily="49" charset="0"/>
              </a:rPr>
              <a:t>ptr</a:t>
            </a:r>
            <a:r>
              <a:rPr lang="it-IT" sz="1600" dirty="0">
                <a:latin typeface="Menlo" panose="020B0609030804020204" pitchFamily="49" charset="0"/>
              </a:rPr>
              <a:t>);</a:t>
            </a:r>
          </a:p>
          <a:p>
            <a:endParaRPr lang="it-IT" sz="1600" dirty="0">
              <a:latin typeface="Menlo" panose="020B0609030804020204" pitchFamily="49" charset="0"/>
            </a:endParaRPr>
          </a:p>
          <a:p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int</a:t>
            </a:r>
            <a:r>
              <a:rPr lang="it-IT" sz="1600" dirty="0">
                <a:latin typeface="Menlo" panose="020B0609030804020204" pitchFamily="49" charset="0"/>
              </a:rPr>
              <a:t> </a:t>
            </a:r>
            <a:r>
              <a:rPr lang="it-IT" sz="1600" b="1" dirty="0" err="1">
                <a:latin typeface="Menlo" panose="020B0609030804020204" pitchFamily="49" charset="0"/>
              </a:rPr>
              <a:t>memb_numfree</a:t>
            </a:r>
            <a:r>
              <a:rPr lang="it-IT" sz="1600" dirty="0">
                <a:latin typeface="Menlo" panose="020B0609030804020204" pitchFamily="49" charset="0"/>
              </a:rPr>
              <a:t>(</a:t>
            </a:r>
            <a:r>
              <a:rPr lang="it-IT" sz="1600" b="1" dirty="0" err="1">
                <a:solidFill>
                  <a:srgbClr val="931A68"/>
                </a:solidFill>
                <a:latin typeface="Menlo" panose="020B0609030804020204" pitchFamily="49" charset="0"/>
              </a:rPr>
              <a:t>struct</a:t>
            </a:r>
            <a:r>
              <a:rPr lang="it-IT" sz="1600" dirty="0">
                <a:latin typeface="Menlo" panose="020B0609030804020204" pitchFamily="49" charset="0"/>
              </a:rPr>
              <a:t> </a:t>
            </a:r>
            <a:r>
              <a:rPr lang="it-IT" sz="1600" dirty="0" err="1">
                <a:solidFill>
                  <a:srgbClr val="006141"/>
                </a:solidFill>
                <a:latin typeface="Menlo" panose="020B0609030804020204" pitchFamily="49" charset="0"/>
              </a:rPr>
              <a:t>memb</a:t>
            </a:r>
            <a:r>
              <a:rPr lang="it-IT" sz="1600" dirty="0">
                <a:latin typeface="Menlo" panose="020B0609030804020204" pitchFamily="49" charset="0"/>
              </a:rPr>
              <a:t> *m);</a:t>
            </a:r>
            <a:endParaRPr lang="it-IT" sz="1600" dirty="0">
              <a:effectLst/>
              <a:latin typeface="Menlo" panose="020B0609030804020204" pitchFamily="49" charset="0"/>
            </a:endParaRPr>
          </a:p>
        </p:txBody>
      </p:sp>
      <p:sp>
        <p:nvSpPr>
          <p:cNvPr id="4" name="Rounded Rectangular Callout 13">
            <a:extLst>
              <a:ext uri="{FF2B5EF4-FFF2-40B4-BE49-F238E27FC236}">
                <a16:creationId xmlns:a16="http://schemas.microsoft.com/office/drawing/2014/main" id="{7DC15256-6980-DB4D-9266-8D001C66C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81" y="4351747"/>
            <a:ext cx="2831197" cy="1349806"/>
          </a:xfrm>
          <a:prstGeom prst="wedgeRoundRectCallout">
            <a:avLst>
              <a:gd name="adj1" fmla="val 66273"/>
              <a:gd name="adj2" fmla="val -15130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Allocates a memory block with given name, for a given data structure, for a given number of instances</a:t>
            </a:r>
          </a:p>
        </p:txBody>
      </p:sp>
    </p:spTree>
    <p:extLst>
      <p:ext uri="{BB962C8B-B14F-4D97-AF65-F5344CB8AC3E}">
        <p14:creationId xmlns:p14="http://schemas.microsoft.com/office/powerpoint/2010/main" val="309344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</p:spPr>
        <p:txBody>
          <a:bodyPr>
            <a:normAutofit/>
          </a:bodyPr>
          <a:lstStyle/>
          <a:p>
            <a:r>
              <a:rPr lang="en-US" dirty="0"/>
              <a:t>MEMB Example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56FF90-BDCC-224A-B8A5-7D7E56784AF1}"/>
              </a:ext>
            </a:extLst>
          </p:cNvPr>
          <p:cNvSpPr/>
          <p:nvPr/>
        </p:nvSpPr>
        <p:spPr>
          <a:xfrm>
            <a:off x="1097169" y="1250577"/>
            <a:ext cx="6736977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 err="1">
                <a:solidFill>
                  <a:srgbClr val="931A68"/>
                </a:solidFill>
                <a:latin typeface="Menlo" panose="020B0609030804020204" pitchFamily="49" charset="0"/>
              </a:rPr>
              <a:t>struct</a:t>
            </a:r>
            <a:r>
              <a:rPr lang="it-IT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it-IT" sz="1400" dirty="0">
                <a:solidFill>
                  <a:srgbClr val="006141"/>
                </a:solidFill>
                <a:latin typeface="Menlo" panose="020B0609030804020204" pitchFamily="49" charset="0"/>
              </a:rPr>
              <a:t>connection</a:t>
            </a:r>
            <a:r>
              <a:rPr lang="it-IT" sz="14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  <a:endParaRPr lang="it-IT" sz="1400" dirty="0">
              <a:solidFill>
                <a:srgbClr val="006141"/>
              </a:solidFill>
              <a:latin typeface="Menlo" panose="020B0609030804020204" pitchFamily="49" charset="0"/>
            </a:endParaRPr>
          </a:p>
          <a:p>
            <a:r>
              <a:rPr lang="it-IT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it-IT" sz="1400" b="1" dirty="0" err="1">
                <a:solidFill>
                  <a:srgbClr val="931A68"/>
                </a:solidFill>
                <a:latin typeface="Menlo" panose="020B0609030804020204" pitchFamily="49" charset="0"/>
              </a:rPr>
              <a:t>int</a:t>
            </a:r>
            <a:r>
              <a:rPr lang="it-IT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it-IT" sz="1400" dirty="0" err="1">
                <a:solidFill>
                  <a:srgbClr val="0326CC"/>
                </a:solidFill>
                <a:latin typeface="Menlo" panose="020B0609030804020204" pitchFamily="49" charset="0"/>
              </a:rPr>
              <a:t>socket</a:t>
            </a:r>
            <a:r>
              <a:rPr lang="it-IT" sz="1400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  <a:endParaRPr lang="it-IT" sz="1400" dirty="0">
              <a:solidFill>
                <a:srgbClr val="0326CC"/>
              </a:solidFill>
              <a:latin typeface="Menlo" panose="020B0609030804020204" pitchFamily="49" charset="0"/>
            </a:endParaRPr>
          </a:p>
          <a:p>
            <a:r>
              <a:rPr lang="it-IT" sz="1400" dirty="0">
                <a:latin typeface="Menlo" panose="020B0609030804020204" pitchFamily="49" charset="0"/>
              </a:rPr>
              <a:t>};</a:t>
            </a:r>
          </a:p>
          <a:p>
            <a:r>
              <a:rPr lang="it-IT" sz="1400" dirty="0">
                <a:latin typeface="Menlo" panose="020B0609030804020204" pitchFamily="49" charset="0"/>
              </a:rPr>
              <a:t>MEMB(</a:t>
            </a:r>
            <a:r>
              <a:rPr lang="it-IT" sz="1400" dirty="0" err="1">
                <a:latin typeface="Menlo" panose="020B0609030804020204" pitchFamily="49" charset="0"/>
              </a:rPr>
              <a:t>connections</a:t>
            </a:r>
            <a:r>
              <a:rPr lang="it-IT" sz="1400" dirty="0">
                <a:latin typeface="Menlo" panose="020B0609030804020204" pitchFamily="49" charset="0"/>
              </a:rPr>
              <a:t>, </a:t>
            </a:r>
            <a:r>
              <a:rPr lang="it-IT" sz="1400" b="1" dirty="0" err="1">
                <a:solidFill>
                  <a:srgbClr val="931A68"/>
                </a:solidFill>
                <a:latin typeface="Menlo" panose="020B0609030804020204" pitchFamily="49" charset="0"/>
              </a:rPr>
              <a:t>struct</a:t>
            </a:r>
            <a:r>
              <a:rPr lang="it-IT" sz="1400" dirty="0">
                <a:latin typeface="Menlo" panose="020B0609030804020204" pitchFamily="49" charset="0"/>
              </a:rPr>
              <a:t> connection, 16);</a:t>
            </a:r>
            <a:br>
              <a:rPr lang="it-IT" sz="1400" dirty="0">
                <a:latin typeface="Menlo" panose="020B0609030804020204" pitchFamily="49" charset="0"/>
              </a:rPr>
            </a:br>
            <a:endParaRPr lang="it-IT" sz="1400" dirty="0">
              <a:latin typeface="Menlo" panose="020B0609030804020204" pitchFamily="49" charset="0"/>
            </a:endParaRPr>
          </a:p>
          <a:p>
            <a:r>
              <a:rPr lang="it-IT" sz="1400" b="1" dirty="0" err="1">
                <a:solidFill>
                  <a:srgbClr val="931A68"/>
                </a:solidFill>
                <a:latin typeface="Menlo" panose="020B0609030804020204" pitchFamily="49" charset="0"/>
              </a:rPr>
              <a:t>struct</a:t>
            </a:r>
            <a:r>
              <a:rPr lang="it-IT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it-IT" sz="1400" dirty="0">
                <a:solidFill>
                  <a:srgbClr val="006141"/>
                </a:solidFill>
                <a:latin typeface="Menlo" panose="020B0609030804020204" pitchFamily="49" charset="0"/>
              </a:rPr>
              <a:t>connection</a:t>
            </a:r>
            <a:r>
              <a:rPr lang="it-IT" sz="1400" dirty="0">
                <a:solidFill>
                  <a:srgbClr val="000000"/>
                </a:solidFill>
                <a:latin typeface="Menlo" panose="020B0609030804020204" pitchFamily="49" charset="0"/>
              </a:rPr>
              <a:t>*</a:t>
            </a:r>
            <a:r>
              <a:rPr lang="it-IT" sz="1400" dirty="0">
                <a:solidFill>
                  <a:srgbClr val="006141"/>
                </a:solidFill>
                <a:latin typeface="Menlo" panose="020B0609030804020204" pitchFamily="49" charset="0"/>
              </a:rPr>
              <a:t> </a:t>
            </a:r>
            <a:r>
              <a:rPr lang="it-IT" sz="1400" b="1" dirty="0" err="1">
                <a:latin typeface="Menlo" panose="020B0609030804020204" pitchFamily="49" charset="0"/>
              </a:rPr>
              <a:t>open_connection</a:t>
            </a:r>
            <a:r>
              <a:rPr lang="it-IT" sz="1400" dirty="0">
                <a:latin typeface="Menlo" panose="020B0609030804020204" pitchFamily="49" charset="0"/>
              </a:rPr>
              <a:t>(</a:t>
            </a:r>
            <a:r>
              <a:rPr lang="it-IT" sz="1400" b="1" dirty="0" err="1">
                <a:solidFill>
                  <a:srgbClr val="931A68"/>
                </a:solidFill>
                <a:latin typeface="Menlo" panose="020B0609030804020204" pitchFamily="49" charset="0"/>
              </a:rPr>
              <a:t>int</a:t>
            </a:r>
            <a:r>
              <a:rPr lang="it-IT" sz="1400" dirty="0">
                <a:latin typeface="Menlo" panose="020B0609030804020204" pitchFamily="49" charset="0"/>
              </a:rPr>
              <a:t> </a:t>
            </a:r>
            <a:r>
              <a:rPr lang="it-IT" sz="1400" dirty="0" err="1">
                <a:latin typeface="Menlo" panose="020B0609030804020204" pitchFamily="49" charset="0"/>
              </a:rPr>
              <a:t>socket</a:t>
            </a:r>
            <a:r>
              <a:rPr lang="it-IT" sz="1400" dirty="0">
                <a:latin typeface="Menlo" panose="020B0609030804020204" pitchFamily="49" charset="0"/>
              </a:rPr>
              <a:t>)</a:t>
            </a:r>
          </a:p>
          <a:p>
            <a:r>
              <a:rPr lang="it-IT" sz="1400" dirty="0">
                <a:latin typeface="Menlo" panose="020B0609030804020204" pitchFamily="49" charset="0"/>
              </a:rPr>
              <a:t>{</a:t>
            </a:r>
          </a:p>
          <a:p>
            <a:r>
              <a:rPr lang="it-IT" sz="1400" dirty="0">
                <a:latin typeface="Menlo" panose="020B0609030804020204" pitchFamily="49" charset="0"/>
              </a:rPr>
              <a:t>  </a:t>
            </a:r>
            <a:r>
              <a:rPr lang="it-IT" sz="1400" b="1" dirty="0" err="1">
                <a:solidFill>
                  <a:srgbClr val="931A68"/>
                </a:solidFill>
                <a:latin typeface="Menlo" panose="020B0609030804020204" pitchFamily="49" charset="0"/>
              </a:rPr>
              <a:t>struct</a:t>
            </a:r>
            <a:r>
              <a:rPr lang="it-IT" sz="1400" dirty="0">
                <a:latin typeface="Menlo" panose="020B0609030804020204" pitchFamily="49" charset="0"/>
              </a:rPr>
              <a:t> </a:t>
            </a:r>
            <a:r>
              <a:rPr lang="it-IT" sz="1400" dirty="0">
                <a:solidFill>
                  <a:srgbClr val="006141"/>
                </a:solidFill>
                <a:latin typeface="Menlo" panose="020B0609030804020204" pitchFamily="49" charset="0"/>
              </a:rPr>
              <a:t>connection</a:t>
            </a:r>
            <a:r>
              <a:rPr lang="it-IT" sz="1400" dirty="0">
                <a:latin typeface="Menlo" panose="020B0609030804020204" pitchFamily="49" charset="0"/>
              </a:rPr>
              <a:t> *</a:t>
            </a:r>
            <a:r>
              <a:rPr lang="it-IT" sz="1400" dirty="0" err="1">
                <a:latin typeface="Menlo" panose="020B0609030804020204" pitchFamily="49" charset="0"/>
              </a:rPr>
              <a:t>conn</a:t>
            </a:r>
            <a:r>
              <a:rPr lang="it-IT" sz="1400" dirty="0">
                <a:latin typeface="Menlo" panose="020B0609030804020204" pitchFamily="49" charset="0"/>
              </a:rPr>
              <a:t>;</a:t>
            </a:r>
          </a:p>
          <a:p>
            <a:endParaRPr lang="it-IT" sz="1400" dirty="0">
              <a:latin typeface="Menlo" panose="020B0609030804020204" pitchFamily="49" charset="0"/>
            </a:endParaRPr>
          </a:p>
          <a:p>
            <a:r>
              <a:rPr lang="it-IT" sz="1400" dirty="0">
                <a:latin typeface="Menlo" panose="020B0609030804020204" pitchFamily="49" charset="0"/>
              </a:rPr>
              <a:t>  </a:t>
            </a:r>
            <a:r>
              <a:rPr lang="it-IT" sz="1400" dirty="0" err="1">
                <a:latin typeface="Menlo" panose="020B0609030804020204" pitchFamily="49" charset="0"/>
              </a:rPr>
              <a:t>conn</a:t>
            </a:r>
            <a:r>
              <a:rPr lang="it-IT" sz="1400" dirty="0">
                <a:latin typeface="Menlo" panose="020B0609030804020204" pitchFamily="49" charset="0"/>
              </a:rPr>
              <a:t> = </a:t>
            </a:r>
            <a:r>
              <a:rPr lang="it-IT" sz="1400" dirty="0" err="1">
                <a:latin typeface="Menlo" panose="020B0609030804020204" pitchFamily="49" charset="0"/>
              </a:rPr>
              <a:t>memb_alloc</a:t>
            </a:r>
            <a:r>
              <a:rPr lang="it-IT" sz="1400" dirty="0">
                <a:latin typeface="Menlo" panose="020B0609030804020204" pitchFamily="49" charset="0"/>
              </a:rPr>
              <a:t>(&amp;</a:t>
            </a:r>
            <a:r>
              <a:rPr lang="it-IT" sz="1400" dirty="0" err="1">
                <a:latin typeface="Menlo" panose="020B0609030804020204" pitchFamily="49" charset="0"/>
              </a:rPr>
              <a:t>connections</a:t>
            </a:r>
            <a:r>
              <a:rPr lang="it-IT" sz="1400" dirty="0">
                <a:latin typeface="Menlo" panose="020B0609030804020204" pitchFamily="49" charset="0"/>
              </a:rPr>
              <a:t>);</a:t>
            </a:r>
          </a:p>
          <a:p>
            <a:r>
              <a:rPr lang="it-IT" sz="1400" dirty="0">
                <a:latin typeface="Menlo" panose="020B0609030804020204" pitchFamily="49" charset="0"/>
              </a:rPr>
              <a:t>  </a:t>
            </a:r>
            <a:r>
              <a:rPr lang="it-IT" sz="1400" b="1" dirty="0" err="1">
                <a:solidFill>
                  <a:srgbClr val="931A68"/>
                </a:solidFill>
                <a:latin typeface="Menlo" panose="020B0609030804020204" pitchFamily="49" charset="0"/>
              </a:rPr>
              <a:t>if</a:t>
            </a:r>
            <a:r>
              <a:rPr lang="it-IT" sz="1400" dirty="0">
                <a:latin typeface="Menlo" panose="020B0609030804020204" pitchFamily="49" charset="0"/>
              </a:rPr>
              <a:t>(</a:t>
            </a:r>
            <a:r>
              <a:rPr lang="it-IT" sz="1400" dirty="0" err="1">
                <a:latin typeface="Menlo" panose="020B0609030804020204" pitchFamily="49" charset="0"/>
              </a:rPr>
              <a:t>conn</a:t>
            </a:r>
            <a:r>
              <a:rPr lang="it-IT" sz="1400" dirty="0">
                <a:latin typeface="Menlo" panose="020B0609030804020204" pitchFamily="49" charset="0"/>
              </a:rPr>
              <a:t> == NULL) {</a:t>
            </a:r>
          </a:p>
          <a:p>
            <a:r>
              <a:rPr lang="it-IT" sz="1400" dirty="0">
                <a:latin typeface="Menlo" panose="020B0609030804020204" pitchFamily="49" charset="0"/>
              </a:rPr>
              <a:t>    </a:t>
            </a:r>
            <a:r>
              <a:rPr lang="it-IT" sz="1400" b="1" dirty="0" err="1">
                <a:solidFill>
                  <a:srgbClr val="931A68"/>
                </a:solidFill>
                <a:latin typeface="Menlo" panose="020B0609030804020204" pitchFamily="49" charset="0"/>
              </a:rPr>
              <a:t>return</a:t>
            </a:r>
            <a:r>
              <a:rPr lang="it-IT" sz="1400" dirty="0">
                <a:latin typeface="Menlo" panose="020B0609030804020204" pitchFamily="49" charset="0"/>
              </a:rPr>
              <a:t> NULL;</a:t>
            </a:r>
          </a:p>
          <a:p>
            <a:r>
              <a:rPr lang="it-IT" sz="1400" dirty="0">
                <a:latin typeface="Menlo" panose="020B0609030804020204" pitchFamily="49" charset="0"/>
              </a:rPr>
              <a:t>  }</a:t>
            </a:r>
          </a:p>
          <a:p>
            <a:r>
              <a:rPr lang="it-IT" sz="1400" dirty="0">
                <a:latin typeface="Menlo" panose="020B0609030804020204" pitchFamily="49" charset="0"/>
              </a:rPr>
              <a:t>  </a:t>
            </a:r>
            <a:r>
              <a:rPr lang="it-IT" sz="1400" dirty="0" err="1">
                <a:latin typeface="Menlo" panose="020B0609030804020204" pitchFamily="49" charset="0"/>
              </a:rPr>
              <a:t>conn</a:t>
            </a:r>
            <a:r>
              <a:rPr lang="it-IT" sz="1400" dirty="0">
                <a:latin typeface="Menlo" panose="020B0609030804020204" pitchFamily="49" charset="0"/>
              </a:rPr>
              <a:t>-&gt;</a:t>
            </a:r>
            <a:r>
              <a:rPr lang="it-IT" sz="1400" dirty="0" err="1">
                <a:solidFill>
                  <a:srgbClr val="0326CC"/>
                </a:solidFill>
                <a:latin typeface="Menlo" panose="020B0609030804020204" pitchFamily="49" charset="0"/>
              </a:rPr>
              <a:t>socket</a:t>
            </a:r>
            <a:r>
              <a:rPr lang="it-IT" sz="1400" dirty="0">
                <a:latin typeface="Menlo" panose="020B0609030804020204" pitchFamily="49" charset="0"/>
              </a:rPr>
              <a:t> = </a:t>
            </a:r>
            <a:r>
              <a:rPr lang="it-IT" sz="1400" dirty="0" err="1">
                <a:latin typeface="Menlo" panose="020B0609030804020204" pitchFamily="49" charset="0"/>
              </a:rPr>
              <a:t>socket</a:t>
            </a:r>
            <a:r>
              <a:rPr lang="it-IT" sz="1400" dirty="0">
                <a:latin typeface="Menlo" panose="020B0609030804020204" pitchFamily="49" charset="0"/>
              </a:rPr>
              <a:t>;</a:t>
            </a:r>
          </a:p>
          <a:p>
            <a:r>
              <a:rPr lang="it-IT" sz="1400" dirty="0">
                <a:latin typeface="Menlo" panose="020B0609030804020204" pitchFamily="49" charset="0"/>
              </a:rPr>
              <a:t>  </a:t>
            </a:r>
            <a:r>
              <a:rPr lang="it-IT" sz="1400" b="1" dirty="0" err="1">
                <a:solidFill>
                  <a:srgbClr val="931A68"/>
                </a:solidFill>
                <a:latin typeface="Menlo" panose="020B0609030804020204" pitchFamily="49" charset="0"/>
              </a:rPr>
              <a:t>return</a:t>
            </a:r>
            <a:r>
              <a:rPr lang="it-IT" sz="1400" dirty="0">
                <a:latin typeface="Menlo" panose="020B0609030804020204" pitchFamily="49" charset="0"/>
              </a:rPr>
              <a:t> </a:t>
            </a:r>
            <a:r>
              <a:rPr lang="it-IT" sz="1400" dirty="0" err="1">
                <a:latin typeface="Menlo" panose="020B0609030804020204" pitchFamily="49" charset="0"/>
              </a:rPr>
              <a:t>conn</a:t>
            </a:r>
            <a:r>
              <a:rPr lang="it-IT" sz="1400" dirty="0">
                <a:latin typeface="Menlo" panose="020B0609030804020204" pitchFamily="49" charset="0"/>
              </a:rPr>
              <a:t>;</a:t>
            </a:r>
          </a:p>
          <a:p>
            <a:r>
              <a:rPr lang="it-IT" sz="1400" dirty="0">
                <a:latin typeface="Menlo" panose="020B0609030804020204" pitchFamily="49" charset="0"/>
              </a:rPr>
              <a:t>}</a:t>
            </a:r>
          </a:p>
          <a:p>
            <a:endParaRPr lang="it-IT" sz="1400" dirty="0">
              <a:latin typeface="Menlo" panose="020B0609030804020204" pitchFamily="49" charset="0"/>
            </a:endParaRPr>
          </a:p>
          <a:p>
            <a:r>
              <a:rPr lang="it-IT" sz="1400" b="1" dirty="0" err="1">
                <a:solidFill>
                  <a:srgbClr val="931A68"/>
                </a:solidFill>
                <a:latin typeface="Menlo" panose="020B0609030804020204" pitchFamily="49" charset="0"/>
              </a:rPr>
              <a:t>void</a:t>
            </a:r>
            <a:endParaRPr lang="it-IT" sz="1400" dirty="0">
              <a:solidFill>
                <a:srgbClr val="931A68"/>
              </a:solidFill>
              <a:latin typeface="Menlo" panose="020B0609030804020204" pitchFamily="49" charset="0"/>
            </a:endParaRPr>
          </a:p>
          <a:p>
            <a:r>
              <a:rPr lang="it-IT" sz="1400" b="1" dirty="0" err="1">
                <a:latin typeface="Menlo" panose="020B0609030804020204" pitchFamily="49" charset="0"/>
              </a:rPr>
              <a:t>close_connection</a:t>
            </a:r>
            <a:r>
              <a:rPr lang="it-IT" sz="1400" dirty="0">
                <a:latin typeface="Menlo" panose="020B0609030804020204" pitchFamily="49" charset="0"/>
              </a:rPr>
              <a:t>(</a:t>
            </a:r>
            <a:r>
              <a:rPr lang="it-IT" sz="1400" b="1" dirty="0" err="1">
                <a:solidFill>
                  <a:srgbClr val="931A68"/>
                </a:solidFill>
                <a:latin typeface="Menlo" panose="020B0609030804020204" pitchFamily="49" charset="0"/>
              </a:rPr>
              <a:t>struct</a:t>
            </a:r>
            <a:r>
              <a:rPr lang="it-IT" sz="1400" dirty="0">
                <a:latin typeface="Menlo" panose="020B0609030804020204" pitchFamily="49" charset="0"/>
              </a:rPr>
              <a:t> </a:t>
            </a:r>
            <a:r>
              <a:rPr lang="it-IT" sz="1400" dirty="0">
                <a:solidFill>
                  <a:srgbClr val="006141"/>
                </a:solidFill>
                <a:latin typeface="Menlo" panose="020B0609030804020204" pitchFamily="49" charset="0"/>
              </a:rPr>
              <a:t>connection</a:t>
            </a:r>
            <a:r>
              <a:rPr lang="it-IT" sz="1400" dirty="0">
                <a:latin typeface="Menlo" panose="020B0609030804020204" pitchFamily="49" charset="0"/>
              </a:rPr>
              <a:t> *</a:t>
            </a:r>
            <a:r>
              <a:rPr lang="it-IT" sz="1400" dirty="0" err="1">
                <a:latin typeface="Menlo" panose="020B0609030804020204" pitchFamily="49" charset="0"/>
              </a:rPr>
              <a:t>conn</a:t>
            </a:r>
            <a:r>
              <a:rPr lang="it-IT" sz="1400" dirty="0">
                <a:latin typeface="Menlo" panose="020B0609030804020204" pitchFamily="49" charset="0"/>
              </a:rPr>
              <a:t>)</a:t>
            </a:r>
          </a:p>
          <a:p>
            <a:r>
              <a:rPr lang="it-IT" sz="1400" dirty="0">
                <a:latin typeface="Menlo" panose="020B0609030804020204" pitchFamily="49" charset="0"/>
              </a:rPr>
              <a:t>{</a:t>
            </a:r>
          </a:p>
          <a:p>
            <a:r>
              <a:rPr lang="it-IT" sz="1400" dirty="0">
                <a:latin typeface="Menlo" panose="020B0609030804020204" pitchFamily="49" charset="0"/>
              </a:rPr>
              <a:t>  </a:t>
            </a:r>
            <a:r>
              <a:rPr lang="it-IT" sz="1400" dirty="0" err="1">
                <a:latin typeface="Menlo" panose="020B0609030804020204" pitchFamily="49" charset="0"/>
              </a:rPr>
              <a:t>memb_free</a:t>
            </a:r>
            <a:r>
              <a:rPr lang="it-IT" sz="1400" dirty="0">
                <a:latin typeface="Menlo" panose="020B0609030804020204" pitchFamily="49" charset="0"/>
              </a:rPr>
              <a:t>(&amp;</a:t>
            </a:r>
            <a:r>
              <a:rPr lang="it-IT" sz="1400" dirty="0" err="1">
                <a:latin typeface="Menlo" panose="020B0609030804020204" pitchFamily="49" charset="0"/>
              </a:rPr>
              <a:t>connections</a:t>
            </a:r>
            <a:r>
              <a:rPr lang="it-IT" sz="1400" dirty="0">
                <a:latin typeface="Menlo" panose="020B0609030804020204" pitchFamily="49" charset="0"/>
              </a:rPr>
              <a:t>, </a:t>
            </a:r>
            <a:r>
              <a:rPr lang="it-IT" sz="1400" dirty="0" err="1">
                <a:latin typeface="Menlo" panose="020B0609030804020204" pitchFamily="49" charset="0"/>
              </a:rPr>
              <a:t>conn</a:t>
            </a:r>
            <a:r>
              <a:rPr lang="it-IT" sz="1400" dirty="0">
                <a:latin typeface="Menlo" panose="020B0609030804020204" pitchFamily="49" charset="0"/>
              </a:rPr>
              <a:t>);</a:t>
            </a:r>
          </a:p>
          <a:p>
            <a:r>
              <a:rPr lang="it-IT" sz="1400" dirty="0">
                <a:latin typeface="Menlo" panose="020B0609030804020204" pitchFamily="49" charset="0"/>
              </a:rPr>
              <a:t>}</a:t>
            </a:r>
            <a:endParaRPr lang="it-IT" sz="1400" dirty="0">
              <a:effectLst/>
              <a:latin typeface="Menlo" panose="020B0609030804020204" pitchFamily="49" charset="0"/>
            </a:endParaRPr>
          </a:p>
        </p:txBody>
      </p:sp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F3B8F1DE-BD18-2546-A4B0-2B4415850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811" y="320660"/>
            <a:ext cx="2488343" cy="658906"/>
          </a:xfrm>
          <a:prstGeom prst="wedgeRoundRectCallout">
            <a:avLst>
              <a:gd name="adj1" fmla="val -72759"/>
              <a:gd name="adj2" fmla="val 18603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Maximum number of existing connections!</a:t>
            </a:r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CDBC1316-224B-4647-98DA-B5E061CD6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762" y="3189253"/>
            <a:ext cx="3580866" cy="25319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2CD1CF02-5CC3-434B-8A4F-115DA8C62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762" y="5544670"/>
            <a:ext cx="3580866" cy="25319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Heap Memory in Contiki-NG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1" y="1344614"/>
            <a:ext cx="8581043" cy="2245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malloc()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free() 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are available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Not necessarily optimized for resource-constrained IoT devices</a:t>
            </a:r>
          </a:p>
          <a:p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HeapMem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 has optimized fragmentation schemes</a:t>
            </a:r>
          </a:p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Semantics is the same as standard heap functionality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762424-5ECD-D74D-B057-A2FF0EC3052F}"/>
              </a:ext>
            </a:extLst>
          </p:cNvPr>
          <p:cNvSpPr/>
          <p:nvPr/>
        </p:nvSpPr>
        <p:spPr>
          <a:xfrm>
            <a:off x="1203512" y="3955414"/>
            <a:ext cx="673697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931A68"/>
                </a:solidFill>
                <a:latin typeface="Menlo" panose="020B0609030804020204" pitchFamily="49" charset="0"/>
              </a:rPr>
              <a:t>void</a:t>
            </a:r>
            <a:r>
              <a:rPr lang="it-IT" dirty="0">
                <a:latin typeface="Menlo" panose="020B0609030804020204" pitchFamily="49" charset="0"/>
              </a:rPr>
              <a:t> *</a:t>
            </a:r>
            <a:r>
              <a:rPr lang="it-IT" b="1" dirty="0" err="1">
                <a:latin typeface="Menlo" panose="020B0609030804020204" pitchFamily="49" charset="0"/>
              </a:rPr>
              <a:t>heapmem_alloc</a:t>
            </a:r>
            <a:r>
              <a:rPr lang="it-IT" dirty="0">
                <a:latin typeface="Menlo" panose="020B0609030804020204" pitchFamily="49" charset="0"/>
              </a:rPr>
              <a:t>(</a:t>
            </a:r>
            <a:r>
              <a:rPr lang="it-IT" dirty="0" err="1">
                <a:latin typeface="Menlo" panose="020B0609030804020204" pitchFamily="49" charset="0"/>
              </a:rPr>
              <a:t>size_t</a:t>
            </a:r>
            <a:r>
              <a:rPr lang="it-IT" dirty="0">
                <a:latin typeface="Menlo" panose="020B0609030804020204" pitchFamily="49" charset="0"/>
              </a:rPr>
              <a:t> </a:t>
            </a:r>
            <a:r>
              <a:rPr lang="it-IT" dirty="0" err="1">
                <a:latin typeface="Menlo" panose="020B0609030804020204" pitchFamily="49" charset="0"/>
              </a:rPr>
              <a:t>size</a:t>
            </a:r>
            <a:r>
              <a:rPr lang="it-IT" dirty="0">
                <a:latin typeface="Menlo" panose="020B0609030804020204" pitchFamily="49" charset="0"/>
              </a:rPr>
              <a:t>);</a:t>
            </a:r>
          </a:p>
          <a:p>
            <a:endParaRPr lang="it-IT" dirty="0">
              <a:latin typeface="Menlo" panose="020B0609030804020204" pitchFamily="49" charset="0"/>
            </a:endParaRPr>
          </a:p>
          <a:p>
            <a:r>
              <a:rPr lang="it-IT" b="1" dirty="0" err="1">
                <a:solidFill>
                  <a:srgbClr val="931A68"/>
                </a:solidFill>
                <a:latin typeface="Menlo" panose="020B0609030804020204" pitchFamily="49" charset="0"/>
              </a:rPr>
              <a:t>void</a:t>
            </a:r>
            <a:r>
              <a:rPr lang="it-IT" dirty="0">
                <a:latin typeface="Menlo" panose="020B0609030804020204" pitchFamily="49" charset="0"/>
              </a:rPr>
              <a:t> *</a:t>
            </a:r>
            <a:r>
              <a:rPr lang="it-IT" b="1" dirty="0" err="1">
                <a:latin typeface="Menlo" panose="020B0609030804020204" pitchFamily="49" charset="0"/>
              </a:rPr>
              <a:t>heapmem_realloc</a:t>
            </a:r>
            <a:r>
              <a:rPr lang="it-IT" dirty="0">
                <a:latin typeface="Menlo" panose="020B0609030804020204" pitchFamily="49" charset="0"/>
              </a:rPr>
              <a:t>(</a:t>
            </a:r>
            <a:r>
              <a:rPr lang="it-IT" b="1" dirty="0" err="1">
                <a:solidFill>
                  <a:srgbClr val="931A68"/>
                </a:solidFill>
                <a:latin typeface="Menlo" panose="020B0609030804020204" pitchFamily="49" charset="0"/>
              </a:rPr>
              <a:t>void</a:t>
            </a:r>
            <a:r>
              <a:rPr lang="it-IT" dirty="0">
                <a:latin typeface="Menlo" panose="020B0609030804020204" pitchFamily="49" charset="0"/>
              </a:rPr>
              <a:t> *</a:t>
            </a:r>
            <a:r>
              <a:rPr lang="it-IT" dirty="0" err="1">
                <a:latin typeface="Menlo" panose="020B0609030804020204" pitchFamily="49" charset="0"/>
              </a:rPr>
              <a:t>ptr</a:t>
            </a:r>
            <a:r>
              <a:rPr lang="it-IT" dirty="0">
                <a:latin typeface="Menlo" panose="020B0609030804020204" pitchFamily="49" charset="0"/>
              </a:rPr>
              <a:t>, </a:t>
            </a:r>
            <a:r>
              <a:rPr lang="it-IT" dirty="0" err="1">
                <a:latin typeface="Menlo" panose="020B0609030804020204" pitchFamily="49" charset="0"/>
              </a:rPr>
              <a:t>size_t</a:t>
            </a:r>
            <a:r>
              <a:rPr lang="it-IT" dirty="0">
                <a:latin typeface="Menlo" panose="020B0609030804020204" pitchFamily="49" charset="0"/>
              </a:rPr>
              <a:t> </a:t>
            </a:r>
            <a:r>
              <a:rPr lang="it-IT" dirty="0" err="1">
                <a:latin typeface="Menlo" panose="020B0609030804020204" pitchFamily="49" charset="0"/>
              </a:rPr>
              <a:t>size</a:t>
            </a:r>
            <a:r>
              <a:rPr lang="it-IT" dirty="0">
                <a:latin typeface="Menlo" panose="020B0609030804020204" pitchFamily="49" charset="0"/>
              </a:rPr>
              <a:t>);</a:t>
            </a:r>
          </a:p>
          <a:p>
            <a:endParaRPr lang="it-IT" dirty="0">
              <a:latin typeface="Menlo" panose="020B0609030804020204" pitchFamily="49" charset="0"/>
            </a:endParaRPr>
          </a:p>
          <a:p>
            <a:r>
              <a:rPr lang="it-IT" b="1" dirty="0" err="1">
                <a:solidFill>
                  <a:srgbClr val="931A68"/>
                </a:solidFill>
                <a:latin typeface="Menlo" panose="020B0609030804020204" pitchFamily="49" charset="0"/>
              </a:rPr>
              <a:t>void</a:t>
            </a:r>
            <a:r>
              <a:rPr lang="it-IT" dirty="0">
                <a:latin typeface="Menlo" panose="020B0609030804020204" pitchFamily="49" charset="0"/>
              </a:rPr>
              <a:t> </a:t>
            </a:r>
            <a:r>
              <a:rPr lang="it-IT" b="1" dirty="0" err="1">
                <a:latin typeface="Menlo" panose="020B0609030804020204" pitchFamily="49" charset="0"/>
              </a:rPr>
              <a:t>heapmem_free</a:t>
            </a:r>
            <a:r>
              <a:rPr lang="it-IT" dirty="0">
                <a:latin typeface="Menlo" panose="020B0609030804020204" pitchFamily="49" charset="0"/>
              </a:rPr>
              <a:t>(</a:t>
            </a:r>
            <a:r>
              <a:rPr lang="it-IT" b="1" dirty="0" err="1">
                <a:solidFill>
                  <a:srgbClr val="931A68"/>
                </a:solidFill>
                <a:latin typeface="Menlo" panose="020B0609030804020204" pitchFamily="49" charset="0"/>
              </a:rPr>
              <a:t>void</a:t>
            </a:r>
            <a:r>
              <a:rPr lang="it-IT" dirty="0">
                <a:latin typeface="Menlo" panose="020B0609030804020204" pitchFamily="49" charset="0"/>
              </a:rPr>
              <a:t> *</a:t>
            </a:r>
            <a:r>
              <a:rPr lang="it-IT" dirty="0" err="1">
                <a:latin typeface="Menlo" panose="020B0609030804020204" pitchFamily="49" charset="0"/>
              </a:rPr>
              <a:t>ptr</a:t>
            </a:r>
            <a:r>
              <a:rPr lang="it-IT" dirty="0">
                <a:latin typeface="Menlo" panose="020B0609030804020204" pitchFamily="49" charset="0"/>
              </a:rPr>
              <a:t>);</a:t>
            </a:r>
          </a:p>
          <a:p>
            <a:br>
              <a:rPr lang="it-IT" dirty="0">
                <a:latin typeface="Menlo" panose="020B0609030804020204" pitchFamily="49" charset="0"/>
              </a:rPr>
            </a:br>
            <a:r>
              <a:rPr lang="it-IT" b="1" dirty="0" err="1">
                <a:solidFill>
                  <a:srgbClr val="931A68"/>
                </a:solidFill>
                <a:latin typeface="Menlo" panose="020B0609030804020204" pitchFamily="49" charset="0"/>
              </a:rPr>
              <a:t>void</a:t>
            </a:r>
            <a:r>
              <a:rPr lang="it-IT" b="1" dirty="0">
                <a:solidFill>
                  <a:srgbClr val="931A68"/>
                </a:solidFill>
                <a:latin typeface="Menlo" panose="020B0609030804020204" pitchFamily="49" charset="0"/>
              </a:rPr>
              <a:t> </a:t>
            </a:r>
            <a:r>
              <a:rPr lang="it-IT" b="1" dirty="0" err="1">
                <a:latin typeface="Menlo" panose="020B0609030804020204" pitchFamily="49" charset="0"/>
              </a:rPr>
              <a:t>heapmem_stats</a:t>
            </a:r>
            <a:r>
              <a:rPr lang="it-IT" dirty="0">
                <a:latin typeface="Menlo" panose="020B0609030804020204" pitchFamily="49" charset="0"/>
              </a:rPr>
              <a:t>(</a:t>
            </a:r>
            <a:r>
              <a:rPr lang="it-IT" dirty="0" err="1">
                <a:latin typeface="Menlo" panose="020B0609030804020204" pitchFamily="49" charset="0"/>
              </a:rPr>
              <a:t>heapmem_stats_t</a:t>
            </a:r>
            <a:r>
              <a:rPr lang="it-IT" dirty="0">
                <a:latin typeface="Menlo" panose="020B0609030804020204" pitchFamily="49" charset="0"/>
              </a:rPr>
              <a:t> *</a:t>
            </a:r>
            <a:r>
              <a:rPr lang="it-IT" dirty="0" err="1">
                <a:latin typeface="Menlo" panose="020B0609030804020204" pitchFamily="49" charset="0"/>
              </a:rPr>
              <a:t>stats</a:t>
            </a:r>
            <a:r>
              <a:rPr lang="it-IT" dirty="0">
                <a:latin typeface="Menlo" panose="020B0609030804020204" pitchFamily="49" charset="0"/>
              </a:rPr>
              <a:t>);</a:t>
            </a:r>
            <a:endParaRPr lang="it-IT" dirty="0"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75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Memory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1" y="2537908"/>
            <a:ext cx="8465514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Running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.elf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 file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Code section: text</a:t>
            </a:r>
          </a:p>
          <a:p>
            <a:pPr lvl="1"/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Static non-initialized memory: </a:t>
            </a:r>
            <a:r>
              <a:rPr lang="en-US" alt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bss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Static initialized memory: data</a:t>
            </a:r>
          </a:p>
          <a:p>
            <a:pPr lvl="1"/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Total all together: </a:t>
            </a:r>
            <a:r>
              <a:rPr lang="en-US" alt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Profiling info are included in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ramprof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flashprof</a:t>
            </a:r>
            <a:endParaRPr lang="en-US" alt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7BD2D-6792-CE4A-9EEA-0767B0872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24" y="1019907"/>
            <a:ext cx="7005918" cy="121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47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Tuning Memory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6D305-D1DF-3B47-88A2-DAA68073C9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313"/>
          <a:stretch/>
        </p:blipFill>
        <p:spPr>
          <a:xfrm>
            <a:off x="3371439" y="1678813"/>
            <a:ext cx="5772561" cy="4504765"/>
          </a:xfrm>
          <a:prstGeom prst="rect">
            <a:avLst/>
          </a:prstGeom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371D4999-BC25-4744-9428-394304F49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918" y="1476147"/>
            <a:ext cx="1888250" cy="701169"/>
          </a:xfrm>
          <a:prstGeom prst="wedgeRoundRectCallout">
            <a:avLst>
              <a:gd name="adj1" fmla="val 85573"/>
              <a:gd name="adj2" fmla="val 30323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Packets in the link-layer queue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8B193FC1-4E18-6344-A932-C1055BDA3D74}"/>
              </a:ext>
            </a:extLst>
          </p:cNvPr>
          <p:cNvSpPr txBox="1">
            <a:spLocks noChangeArrowheads="1"/>
          </p:cNvSpPr>
          <p:nvPr/>
        </p:nvSpPr>
        <p:spPr>
          <a:xfrm>
            <a:off x="288520" y="900862"/>
            <a:ext cx="8707561" cy="701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Override configuration in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project-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conf.h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0567D56A-630D-E549-881A-8644D1D28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824" y="2539573"/>
            <a:ext cx="1260720" cy="701169"/>
          </a:xfrm>
          <a:prstGeom prst="wedgeRoundRectCallout">
            <a:avLst>
              <a:gd name="adj1" fmla="val 191255"/>
              <a:gd name="adj2" fmla="val 17282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Neighbor table size</a:t>
            </a:r>
          </a:p>
        </p:txBody>
      </p:sp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9D026013-98D4-A749-8FA8-84FD823A5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12" y="3477115"/>
            <a:ext cx="1465730" cy="701169"/>
          </a:xfrm>
          <a:prstGeom prst="wedgeRoundRectCallout">
            <a:avLst>
              <a:gd name="adj1" fmla="val 199511"/>
              <a:gd name="adj2" fmla="val 6926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Routing table entries</a:t>
            </a:r>
          </a:p>
        </p:txBody>
      </p:sp>
      <p:sp>
        <p:nvSpPr>
          <p:cNvPr id="10" name="Rounded Rectangular Callout 13">
            <a:extLst>
              <a:ext uri="{FF2B5EF4-FFF2-40B4-BE49-F238E27FC236}">
                <a16:creationId xmlns:a16="http://schemas.microsoft.com/office/drawing/2014/main" id="{4F6FA1EF-DCE1-994C-8F30-084C7FE43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97" y="4354204"/>
            <a:ext cx="1465730" cy="701169"/>
          </a:xfrm>
          <a:prstGeom prst="wedgeRoundRectCallout">
            <a:avLst>
              <a:gd name="adj1" fmla="val 177493"/>
              <a:gd name="adj2" fmla="val -3238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IPv6 packet buffer</a:t>
            </a:r>
          </a:p>
        </p:txBody>
      </p:sp>
      <p:sp>
        <p:nvSpPr>
          <p:cNvPr id="11" name="Rounded Rectangular Callout 13">
            <a:extLst>
              <a:ext uri="{FF2B5EF4-FFF2-40B4-BE49-F238E27FC236}">
                <a16:creationId xmlns:a16="http://schemas.microsoft.com/office/drawing/2014/main" id="{F0BE3C33-51AA-834F-86DD-3B8A52398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460" y="4796994"/>
            <a:ext cx="1809858" cy="701169"/>
          </a:xfrm>
          <a:prstGeom prst="wedgeRoundRectCallout">
            <a:avLst>
              <a:gd name="adj1" fmla="val -52091"/>
              <a:gd name="adj2" fmla="val 10953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6LowPAN packet fragmentation</a:t>
            </a: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0F3BB17A-F362-4747-BC96-0B0930903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439" y="3865956"/>
            <a:ext cx="4075313" cy="70116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1" animBg="1"/>
    </p:bldLst>
  </p:timing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6942</TotalTime>
  <Words>475</Words>
  <Application>Microsoft Macintosh PowerPoint</Application>
  <PresentationFormat>On-screen Show (4:3)</PresentationFormat>
  <Paragraphs>80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Cabin</vt:lpstr>
      <vt:lpstr>Calibri</vt:lpstr>
      <vt:lpstr>Courier New</vt:lpstr>
      <vt:lpstr>Garamond</vt:lpstr>
      <vt:lpstr>Menlo</vt:lpstr>
      <vt:lpstr>POLI</vt:lpstr>
      <vt:lpstr>Fundamentals of IoT Software © 2021 by  Luca Mottola  is licensed under CC BY-NC 4.0   To view a copy of this license, visit creativecommons.org/licenses/by-nc/4.0/</vt:lpstr>
      <vt:lpstr>Fundamentals of  IoT Software Memory Handling  Luca Mottola luca.mottola@polimi.it (version 0.1)</vt:lpstr>
      <vt:lpstr>Memory in Embedded Systems</vt:lpstr>
      <vt:lpstr>MEMB in Contiki-NG</vt:lpstr>
      <vt:lpstr>MEMB Example</vt:lpstr>
      <vt:lpstr>Heap Memory in Contiki-NG</vt:lpstr>
      <vt:lpstr>Understanding Memory</vt:lpstr>
      <vt:lpstr>Tuning Memory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Luca Mottola</cp:lastModifiedBy>
  <cp:revision>338</cp:revision>
  <cp:lastPrinted>2018-10-26T08:46:56Z</cp:lastPrinted>
  <dcterms:created xsi:type="dcterms:W3CDTF">2015-05-26T12:27:57Z</dcterms:created>
  <dcterms:modified xsi:type="dcterms:W3CDTF">2021-03-16T16:18:53Z</dcterms:modified>
</cp:coreProperties>
</file>