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350" r:id="rId2"/>
    <p:sldId id="432" r:id="rId3"/>
    <p:sldId id="374" r:id="rId4"/>
    <p:sldId id="417" r:id="rId5"/>
    <p:sldId id="418" r:id="rId6"/>
    <p:sldId id="419" r:id="rId7"/>
    <p:sldId id="376" r:id="rId8"/>
    <p:sldId id="420" r:id="rId9"/>
    <p:sldId id="421" r:id="rId10"/>
    <p:sldId id="402" r:id="rId11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3868"/>
    <a:srgbClr val="508F73"/>
    <a:srgbClr val="173769"/>
    <a:srgbClr val="132857"/>
    <a:srgbClr val="18376A"/>
    <a:srgbClr val="1A415D"/>
    <a:srgbClr val="002142"/>
    <a:srgbClr val="728F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8621" autoAdjust="0"/>
    <p:restoredTop sz="88571"/>
  </p:normalViewPr>
  <p:slideViewPr>
    <p:cSldViewPr snapToGrid="0" snapToObjects="1">
      <p:cViewPr varScale="1">
        <p:scale>
          <a:sx n="129" d="100"/>
          <a:sy n="129" d="100"/>
        </p:scale>
        <p:origin x="214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9B346-E16D-6F42-A625-343A967E6BC3}" type="datetimeFigureOut">
              <a:rPr lang="en-US" smtClean="0"/>
              <a:t>3/17/21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D1C888-426C-0444-967A-5B3E4C2A0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245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605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CODE PUBLISHED AT: https://</a:t>
            </a:r>
            <a:r>
              <a:rPr lang="en-US" dirty="0" err="1"/>
              <a:t>os.mbed.com</a:t>
            </a:r>
            <a:r>
              <a:rPr lang="en-US" dirty="0"/>
              <a:t>/users/</a:t>
            </a:r>
            <a:r>
              <a:rPr lang="en-US" dirty="0" err="1"/>
              <a:t>lmottola</a:t>
            </a:r>
            <a:r>
              <a:rPr lang="en-US" dirty="0"/>
              <a:t>/code/</a:t>
            </a:r>
            <a:r>
              <a:rPr lang="en-US" dirty="0" err="1"/>
              <a:t>IOTSoftware-BlinkBusy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719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CODE PUBLLISHED AT: https://</a:t>
            </a:r>
            <a:r>
              <a:rPr lang="en-US" dirty="0" err="1"/>
              <a:t>os.mbed.com</a:t>
            </a:r>
            <a:r>
              <a:rPr lang="en-US" dirty="0"/>
              <a:t>/users/</a:t>
            </a:r>
            <a:r>
              <a:rPr lang="en-US" dirty="0" err="1"/>
              <a:t>lmottola</a:t>
            </a:r>
            <a:r>
              <a:rPr lang="en-US" dirty="0"/>
              <a:t>/code/</a:t>
            </a:r>
            <a:r>
              <a:rPr lang="en-US" dirty="0" err="1"/>
              <a:t>IOTSoftware-BlinkTicker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CODE PUBLISHED AT: https://</a:t>
            </a:r>
            <a:r>
              <a:rPr lang="en-US" dirty="0" err="1"/>
              <a:t>os.mbed.com</a:t>
            </a:r>
            <a:r>
              <a:rPr lang="en-US" dirty="0"/>
              <a:t>/users/</a:t>
            </a:r>
            <a:r>
              <a:rPr lang="en-US" dirty="0" err="1"/>
              <a:t>lmottola</a:t>
            </a:r>
            <a:r>
              <a:rPr lang="en-US" dirty="0"/>
              <a:t>/code/</a:t>
            </a:r>
            <a:r>
              <a:rPr lang="en-US" dirty="0" err="1"/>
              <a:t>IOTSoftware-BlinkThread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38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CODE PUBLISHED AT: https://</a:t>
            </a:r>
            <a:r>
              <a:rPr lang="en-US" dirty="0" err="1"/>
              <a:t>os.mbed.com</a:t>
            </a:r>
            <a:r>
              <a:rPr lang="en-US" dirty="0"/>
              <a:t>/users/</a:t>
            </a:r>
            <a:r>
              <a:rPr lang="en-US" dirty="0" err="1"/>
              <a:t>lmottola</a:t>
            </a:r>
            <a:r>
              <a:rPr lang="en-US" dirty="0"/>
              <a:t>/code/</a:t>
            </a:r>
            <a:r>
              <a:rPr lang="en-US" dirty="0" err="1"/>
              <a:t>IOTSoftware-BlinkThreadCallback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82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DIRECTIONS FOR INSTRUCTORS:</a:t>
            </a:r>
          </a:p>
          <a:p>
            <a:endParaRPr lang="en-US" dirty="0"/>
          </a:p>
          <a:p>
            <a:r>
              <a:rPr lang="en-US" dirty="0"/>
              <a:t>- Write the first Blink with busy waits from scratch; do not include </a:t>
            </a:r>
            <a:r>
              <a:rPr lang="en-US" dirty="0" err="1"/>
              <a:t>mbed</a:t>
            </a:r>
            <a:r>
              <a:rPr lang="en-US" dirty="0"/>
              <a:t> at first; import, compile, and deploy on the board.</a:t>
            </a:r>
          </a:p>
          <a:p>
            <a:r>
              <a:rPr lang="en-US" dirty="0"/>
              <a:t>- Proceed with the other three with importing.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211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CODE PUBLISHED AT: https://</a:t>
            </a:r>
            <a:r>
              <a:rPr lang="en-US" dirty="0" err="1"/>
              <a:t>os.mbed.com</a:t>
            </a:r>
            <a:r>
              <a:rPr lang="en-US" dirty="0"/>
              <a:t>/users/</a:t>
            </a:r>
            <a:r>
              <a:rPr lang="en-US" dirty="0" err="1"/>
              <a:t>lmottola</a:t>
            </a:r>
            <a:r>
              <a:rPr lang="en-US" dirty="0"/>
              <a:t>/code/</a:t>
            </a:r>
            <a:r>
              <a:rPr lang="en-US" dirty="0" err="1"/>
              <a:t>IOTSoftware-STDinSTDout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66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DIRECTIONS FOR INSTRUCTORS:</a:t>
            </a:r>
          </a:p>
          <a:p>
            <a:endParaRPr lang="en-US" dirty="0"/>
          </a:p>
          <a:p>
            <a:r>
              <a:rPr lang="en-US" dirty="0"/>
              <a:t>- Import the </a:t>
            </a:r>
            <a:r>
              <a:rPr lang="en-US" dirty="0" err="1"/>
              <a:t>STDinSTDout</a:t>
            </a:r>
            <a:r>
              <a:rPr lang="en-US" dirty="0"/>
              <a:t> example, use </a:t>
            </a:r>
            <a:r>
              <a:rPr lang="en-US" dirty="0" err="1"/>
              <a:t>CoolTerm</a:t>
            </a:r>
            <a:r>
              <a:rPr lang="en-US" dirty="0"/>
              <a:t> or other terminal app to get </a:t>
            </a:r>
            <a:r>
              <a:rPr lang="en-US" dirty="0" err="1"/>
              <a:t>STDout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990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815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Y:\IMMAGINE _COORDINATA_2014\PPT\loghi_PNG\01_polimi_centrato_BN_negativo_outline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4454" y="395873"/>
            <a:ext cx="1442830" cy="11061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Rettangolo 125"/>
          <p:cNvSpPr/>
          <p:nvPr userDrawn="1"/>
        </p:nvSpPr>
        <p:spPr>
          <a:xfrm>
            <a:off x="0" y="1834176"/>
            <a:ext cx="9144000" cy="5023823"/>
          </a:xfrm>
          <a:prstGeom prst="rect">
            <a:avLst/>
          </a:prstGeom>
          <a:solidFill>
            <a:srgbClr val="1A41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69" name="Gruppo 168"/>
          <p:cNvGrpSpPr/>
          <p:nvPr userDrawn="1"/>
        </p:nvGrpSpPr>
        <p:grpSpPr>
          <a:xfrm>
            <a:off x="38482" y="1835151"/>
            <a:ext cx="9036647" cy="180000"/>
            <a:chOff x="1218340" y="275867"/>
            <a:chExt cx="17715122" cy="567843"/>
          </a:xfrm>
        </p:grpSpPr>
        <p:cxnSp>
          <p:nvCxnSpPr>
            <p:cNvPr id="170" name="Connettore 1 169"/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ttore 1 170"/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ttore 1 171"/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ttore 1 172"/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ttore 1 173"/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ttore 1 174"/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ttore 1 175"/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ttore 1 176"/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ttore 1 177"/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ttore 1 178"/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nettore 1 179"/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nettore 1 180"/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nettore 1 181"/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ttore 1 182"/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nettore 1 183"/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nettore 1 184"/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nettore 1 185"/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ttore 1 186"/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nettore 1 187"/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nettore 1 188"/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ttore 1 189"/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nettore 1 190"/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nettore 1 191"/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nettore 1 192"/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nettore 1 193"/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nettore 1 194"/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nettore 1 195"/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onnettore 1 196"/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nettore 1 197"/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ttore 1 198"/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nettore 1 199"/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nettore 1 200"/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nettore 1 201"/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nettore 1 202"/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nettore 1 203"/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nettore 1 204"/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Connettore 1 205"/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nettore 1 206"/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nettore 1 207"/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Connettore 1 208"/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Connettore 1 209"/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nettore 1 210"/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onnettore 1 211"/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onnettore 1 212"/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onnettore 1 213"/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nettore 1 214"/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nettore 1 215"/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nettore 1 216"/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nettore 1 217"/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Connettore 1 218"/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Connettore 1 219"/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Connettore 1 220"/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nettore 1 221"/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Connettore 1 222"/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nettore 1 223"/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nettore 1 224"/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nettore 1 225"/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Connettore 1 226"/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Connettore 1 227"/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Connettore 1 228"/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nettore 1 229"/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Connettore 1 230"/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nettore 1 231"/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Connettore 1 232"/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Connettore 1 233"/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Connettore 1 234"/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Connettore 1 235"/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Connettore 1 236"/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Connettore 1 237"/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Connettore 1 238"/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nettore 1 239"/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Connettore 1 240"/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Connettore 1 241"/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Connettore 1 242"/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Connettore 1 243"/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Connettore 1 244"/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onnettore 1 245"/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Connettore 1 246"/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nettore 1 247"/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Connettore 1 248"/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nettore 1 249"/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nettore 1 250"/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nettore 1 251"/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Connettore 1 252"/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Connettore 1 253"/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Connettore 1 254"/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Connettore 1 255"/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Connettore 1 256"/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Connettore 1 257"/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Connettore 1 258"/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Connettore 1 259"/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Connettore 1 260"/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Connettore 1 261"/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Connettore 1 262"/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Connettore 1 263"/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Connettore 1 264"/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Connettore 1 265"/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Connettore 1 266"/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Connettore 1 267"/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Connettore 1 268"/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Connettore 1 269"/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Connettore 1 270"/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Connettore 1 271"/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Connettore 1 272"/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Connettore 1 273"/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Connettore 1 274"/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Connettore 1 275"/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Connettore 1 276"/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Connettore 1 277"/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Connettore 1 278"/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Connettore 1 279"/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Connettore 1 280"/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Connettore 1 281"/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Connettore 1 282"/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Connettore 1 283"/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Connettore 1 284"/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Connettore 1 285"/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Connettore 1 286"/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Connettore 1 287"/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Connettore 1 288"/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14812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17/03/21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1555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17/03/21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366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&amp; Aufzählung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366117" y="1"/>
            <a:ext cx="8599289" cy="7860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375047" y="892969"/>
            <a:ext cx="8563570" cy="551854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 sz="2812">
                <a:latin typeface="Cabin"/>
                <a:ea typeface="Cabin"/>
                <a:cs typeface="Cabin"/>
                <a:sym typeface="Cabin"/>
              </a:defRPr>
            </a:lvl1pPr>
            <a:lvl2pPr marL="294669" lvl="1" indent="-142870" rtl="0">
              <a:lnSpc>
                <a:spcPct val="117647"/>
              </a:lnSpc>
              <a:spcBef>
                <a:spcPts val="0"/>
              </a:spcBef>
              <a:buFont typeface="Cabin"/>
              <a:buAutoNum type="alphaLcParenR"/>
              <a:defRPr sz="2391"/>
            </a:lvl2pPr>
            <a:lvl3pPr marL="473257" lvl="2" indent="-178587" rtl="0">
              <a:lnSpc>
                <a:spcPct val="116666"/>
              </a:lnSpc>
              <a:spcBef>
                <a:spcPts val="0"/>
              </a:spcBef>
              <a:defRPr sz="1687"/>
            </a:lvl3pPr>
            <a:lvl4pPr marL="1427836" lvl="3" indent="-258088" rtl="0">
              <a:lnSpc>
                <a:spcPct val="118181"/>
              </a:lnSpc>
              <a:spcBef>
                <a:spcPts val="0"/>
              </a:spcBef>
              <a:defRPr sz="1547"/>
            </a:lvl4pPr>
            <a:lvl5pPr marL="1740364" lvl="4" indent="-258088" rtl="0">
              <a:lnSpc>
                <a:spcPct val="118181"/>
              </a:lnSpc>
              <a:spcBef>
                <a:spcPts val="0"/>
              </a:spcBef>
              <a:defRPr sz="1547"/>
            </a:lvl5pPr>
            <a:lvl6pPr lvl="5" rtl="0">
              <a:spcBef>
                <a:spcPts val="0"/>
              </a:spcBef>
              <a:defRPr sz="2812"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defRPr sz="2812"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defRPr sz="2812"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defRPr sz="2812"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488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67" name="PlaceHolder 2"/>
          <p:cNvSpPr>
            <a:spLocks noGrp="1"/>
          </p:cNvSpPr>
          <p:nvPr>
            <p:ph type="subTitle"/>
          </p:nvPr>
        </p:nvSpPr>
        <p:spPr>
          <a:xfrm>
            <a:off x="457200" y="1482840"/>
            <a:ext cx="8229240" cy="4643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697330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93800"/>
            <a:ext cx="8323726" cy="4864100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29" name="Rettangolo 128"/>
          <p:cNvSpPr/>
          <p:nvPr userDrawn="1"/>
        </p:nvSpPr>
        <p:spPr>
          <a:xfrm>
            <a:off x="0" y="6373053"/>
            <a:ext cx="9144000" cy="494472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C780FCA-DDBF-134B-95CC-8DDD53991B52}"/>
              </a:ext>
            </a:extLst>
          </p:cNvPr>
          <p:cNvGrpSpPr/>
          <p:nvPr userDrawn="1"/>
        </p:nvGrpSpPr>
        <p:grpSpPr>
          <a:xfrm>
            <a:off x="8107109" y="6506749"/>
            <a:ext cx="929406" cy="264042"/>
            <a:chOff x="7836785" y="2568624"/>
            <a:chExt cx="929406" cy="264042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EFF4F99B-04CE-A145-96D7-0AA178EAEF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6785" y="2568624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E78CCBB1-0F8E-9E44-AE26-617ABD9A0D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2191" y="2578666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91DFB3ED-2862-8846-B814-1A70893DA0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7518" y="2578666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58886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17/03/21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1922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17/03/21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6006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17/03/21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0953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17/03/21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8442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17/03/21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5977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17/03/21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7585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17/03/21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8063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288521" y="139166"/>
            <a:ext cx="8581043" cy="8404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14345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11961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marL="0" indent="0" algn="l" defTabSz="457200" rtl="0" eaLnBrk="1" latinLnBrk="0" hangingPunct="1">
        <a:spcBef>
          <a:spcPct val="0"/>
        </a:spcBef>
        <a:buNone/>
        <a:defRPr sz="4400" b="1" kern="1200">
          <a:solidFill>
            <a:schemeClr val="tx2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821" y="1865266"/>
            <a:ext cx="8581043" cy="840400"/>
          </a:xfrm>
        </p:spPr>
        <p:txBody>
          <a:bodyPr>
            <a:noAutofit/>
          </a:bodyPr>
          <a:lstStyle/>
          <a:p>
            <a:pPr algn="ctr"/>
            <a:r>
              <a:rPr lang="en-GB" sz="2800" b="0" dirty="0">
                <a:latin typeface="Garamond" panose="02020404030301010803" pitchFamily="18" charset="0"/>
              </a:rPr>
              <a:t>Fundamentals of IoT Software © 2021 by  Luca Mottola </a:t>
            </a:r>
            <a:br>
              <a:rPr lang="en-GB" sz="2800" b="0" dirty="0">
                <a:latin typeface="Garamond" panose="02020404030301010803" pitchFamily="18" charset="0"/>
              </a:rPr>
            </a:br>
            <a:r>
              <a:rPr lang="en-GB" sz="2800" b="0" dirty="0">
                <a:latin typeface="Garamond" panose="02020404030301010803" pitchFamily="18" charset="0"/>
              </a:rPr>
              <a:t>is licensed under CC BY-NC 4.0 </a:t>
            </a:r>
            <a:br>
              <a:rPr lang="en-GB" sz="2800" b="0" dirty="0">
                <a:latin typeface="Garamond" panose="02020404030301010803" pitchFamily="18" charset="0"/>
              </a:rPr>
            </a:br>
            <a:br>
              <a:rPr lang="en-GB" sz="2800" b="0" dirty="0">
                <a:latin typeface="Garamond" panose="02020404030301010803" pitchFamily="18" charset="0"/>
              </a:rPr>
            </a:br>
            <a:r>
              <a:rPr lang="en-GB" sz="2800" b="0" dirty="0">
                <a:latin typeface="Garamond" panose="02020404030301010803" pitchFamily="18" charset="0"/>
              </a:rPr>
              <a:t>To view a copy of this license, visit </a:t>
            </a:r>
            <a:r>
              <a:rPr lang="en-GB" sz="2800" b="0" dirty="0" err="1">
                <a:latin typeface="Garamond" panose="02020404030301010803" pitchFamily="18" charset="0"/>
              </a:rPr>
              <a:t>creativecommons.org</a:t>
            </a:r>
            <a:r>
              <a:rPr lang="en-GB" sz="2800" b="0" dirty="0">
                <a:latin typeface="Garamond" panose="02020404030301010803" pitchFamily="18" charset="0"/>
              </a:rPr>
              <a:t>/licenses/by-</a:t>
            </a:r>
            <a:r>
              <a:rPr lang="en-GB" sz="2800" b="0" dirty="0" err="1">
                <a:latin typeface="Garamond" panose="02020404030301010803" pitchFamily="18" charset="0"/>
              </a:rPr>
              <a:t>nc</a:t>
            </a:r>
            <a:r>
              <a:rPr lang="en-GB" sz="2800" b="0" dirty="0">
                <a:latin typeface="Garamond" panose="02020404030301010803" pitchFamily="18" charset="0"/>
              </a:rPr>
              <a:t>/4.0/</a:t>
            </a:r>
            <a:endParaRPr lang="en-US" sz="5400" dirty="0">
              <a:latin typeface="Garamond" panose="02020404030301010803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9722305-0FEB-6E47-B979-A00D4ACE2B47}"/>
              </a:ext>
            </a:extLst>
          </p:cNvPr>
          <p:cNvGrpSpPr/>
          <p:nvPr/>
        </p:nvGrpSpPr>
        <p:grpSpPr>
          <a:xfrm>
            <a:off x="4101639" y="2829392"/>
            <a:ext cx="929406" cy="264042"/>
            <a:chOff x="7836785" y="2568624"/>
            <a:chExt cx="929406" cy="264042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AF87E1D6-FB20-9D45-9866-1F620F250C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6785" y="2568624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C7E34281-2B0D-1545-AA56-4B7E5897EA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2191" y="2578666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FC32B35F-1EC3-D447-9D47-D0BE4E7BD8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7518" y="2578666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93966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Exercise 8</a:t>
            </a:r>
          </a:p>
        </p:txBody>
      </p:sp>
      <p:sp>
        <p:nvSpPr>
          <p:cNvPr id="6" name="Rectangle 11"/>
          <p:cNvSpPr txBox="1">
            <a:spLocks noChangeArrowheads="1"/>
          </p:cNvSpPr>
          <p:nvPr/>
        </p:nvSpPr>
        <p:spPr>
          <a:xfrm>
            <a:off x="288521" y="1344614"/>
            <a:ext cx="8581043" cy="4827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ct val="20000"/>
              </a:spcBef>
              <a:buFont typeface="Arial"/>
              <a:buChar char="•"/>
              <a:defRPr sz="3200" b="1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b="0" dirty="0"/>
              <a:t>Modify the </a:t>
            </a:r>
            <a:r>
              <a:rPr lang="en-US" alt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BlinkTicker</a:t>
            </a:r>
            <a:r>
              <a:rPr lang="en-US" altLang="en-US" b="0" dirty="0"/>
              <a:t> example to use </a:t>
            </a:r>
            <a:r>
              <a:rPr lang="en-US" alt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LED1</a:t>
            </a:r>
            <a:r>
              <a:rPr lang="en-US" altLang="en-US" b="0" dirty="0"/>
              <a:t>, </a:t>
            </a:r>
            <a:r>
              <a:rPr lang="en-US" alt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LED2</a:t>
            </a:r>
            <a:r>
              <a:rPr lang="en-US" altLang="en-US" b="0" dirty="0"/>
              <a:t>, and </a:t>
            </a:r>
            <a:r>
              <a:rPr lang="en-US" alt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LED3</a:t>
            </a:r>
            <a:r>
              <a:rPr lang="en-US" altLang="en-US" b="0" dirty="0"/>
              <a:t> for showing the three least significant bits of an 8-bit counter</a:t>
            </a:r>
          </a:p>
          <a:p>
            <a:r>
              <a:rPr lang="en-US" altLang="en-US" b="0" dirty="0"/>
              <a:t>Modify the </a:t>
            </a:r>
            <a:r>
              <a:rPr lang="en-US" alt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BlinkThreadCallback</a:t>
            </a:r>
            <a:r>
              <a:rPr lang="en-US" altLang="en-US" b="0" dirty="0"/>
              <a:t> </a:t>
            </a:r>
            <a:br>
              <a:rPr lang="en-US" altLang="en-US" b="0" dirty="0"/>
            </a:br>
            <a:r>
              <a:rPr lang="en-US" altLang="en-US" b="0" dirty="0"/>
              <a:t>example so you run two threads </a:t>
            </a:r>
            <a:br>
              <a:rPr lang="en-US" altLang="en-US" b="0" dirty="0"/>
            </a:br>
            <a:r>
              <a:rPr lang="en-US" altLang="en-US" b="0" dirty="0"/>
              <a:t>that blink different LEDs once per </a:t>
            </a:r>
            <a:br>
              <a:rPr lang="en-US" altLang="en-US" b="0" dirty="0"/>
            </a:br>
            <a:r>
              <a:rPr lang="en-US" altLang="en-US" b="0" dirty="0"/>
              <a:t>second by waiting for each other</a:t>
            </a:r>
          </a:p>
          <a:p>
            <a:endParaRPr lang="en-US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095" y="3910264"/>
            <a:ext cx="2092158" cy="209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78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ctrTitle" idx="4294967295"/>
          </p:nvPr>
        </p:nvSpPr>
        <p:spPr>
          <a:xfrm>
            <a:off x="0" y="2879725"/>
            <a:ext cx="9144000" cy="968375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Fundamentals of 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IoT Software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 err="1">
                <a:solidFill>
                  <a:schemeClr val="bg1"/>
                </a:solidFill>
              </a:rPr>
              <a:t>Mbed</a:t>
            </a:r>
            <a:r>
              <a:rPr lang="en-US" sz="3600" dirty="0">
                <a:solidFill>
                  <a:schemeClr val="bg1"/>
                </a:solidFill>
              </a:rPr>
              <a:t> Timers and Threads</a:t>
            </a:r>
            <a:br>
              <a:rPr lang="it-IT" sz="4800" dirty="0">
                <a:solidFill>
                  <a:schemeClr val="bg1"/>
                </a:solidFill>
              </a:rPr>
            </a:br>
            <a:br>
              <a:rPr lang="it-IT" sz="4800" dirty="0">
                <a:solidFill>
                  <a:schemeClr val="bg1"/>
                </a:solidFill>
              </a:rPr>
            </a:br>
            <a:r>
              <a:rPr lang="it-IT" sz="2400" dirty="0">
                <a:solidFill>
                  <a:schemeClr val="bg1"/>
                </a:solidFill>
              </a:rPr>
              <a:t>Luca Mottola</a:t>
            </a:r>
            <a:br>
              <a:rPr lang="it-IT" sz="2400" dirty="0">
                <a:solidFill>
                  <a:schemeClr val="bg1"/>
                </a:solidFill>
              </a:rPr>
            </a:br>
            <a:r>
              <a:rPr lang="it-IT" sz="2400" dirty="0" err="1">
                <a:solidFill>
                  <a:schemeClr val="bg1"/>
                </a:solidFill>
                <a:latin typeface="Courier New"/>
                <a:cs typeface="Courier New"/>
              </a:rPr>
              <a:t>luca.mottola@polimi.it</a:t>
            </a:r>
            <a:br>
              <a:rPr lang="it-IT" sz="2400" dirty="0">
                <a:solidFill>
                  <a:schemeClr val="bg1"/>
                </a:solidFill>
                <a:latin typeface="Courier New"/>
                <a:cs typeface="Courier New"/>
              </a:rPr>
            </a:br>
            <a:r>
              <a:rPr lang="it-IT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600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</a:t>
            </a:r>
            <a:r>
              <a:rPr lang="it-IT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0.1)</a:t>
            </a:r>
            <a:endParaRPr lang="it-IT" sz="2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magine 3">
            <a:extLst>
              <a:ext uri="{FF2B5EF4-FFF2-40B4-BE49-F238E27FC236}">
                <a16:creationId xmlns:a16="http://schemas.microsoft.com/office/drawing/2014/main" id="{4C5E6BC4-E654-AC45-9A28-F70F3A0F7F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660" y="222010"/>
            <a:ext cx="3084576" cy="13014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2BA71F-4FDE-6D4D-97CB-F2E26E4B4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219" y="474321"/>
            <a:ext cx="1268503" cy="86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01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To Blink?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9477B9-02B5-7C4F-9081-90E91BE736F8}"/>
              </a:ext>
            </a:extLst>
          </p:cNvPr>
          <p:cNvSpPr/>
          <p:nvPr/>
        </p:nvSpPr>
        <p:spPr>
          <a:xfrm>
            <a:off x="457319" y="1644696"/>
            <a:ext cx="4572000" cy="397031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it-IT" dirty="0">
                <a:solidFill>
                  <a:srgbClr val="931A68"/>
                </a:solidFill>
                <a:latin typeface="Monaco" pitchFamily="2" charset="77"/>
              </a:rPr>
              <a:t>#include</a:t>
            </a:r>
            <a:r>
              <a:rPr lang="it-IT" dirty="0">
                <a:solidFill>
                  <a:srgbClr val="000000"/>
                </a:solidFill>
                <a:latin typeface="Monaco" pitchFamily="2" charset="77"/>
              </a:rPr>
              <a:t> </a:t>
            </a:r>
            <a:r>
              <a:rPr lang="it-IT" dirty="0">
                <a:solidFill>
                  <a:srgbClr val="3933FF"/>
                </a:solidFill>
                <a:latin typeface="Monaco" pitchFamily="2" charset="77"/>
              </a:rPr>
              <a:t>"</a:t>
            </a:r>
            <a:r>
              <a:rPr lang="it-IT" dirty="0" err="1">
                <a:solidFill>
                  <a:srgbClr val="3933FF"/>
                </a:solidFill>
                <a:latin typeface="Monaco" pitchFamily="2" charset="77"/>
              </a:rPr>
              <a:t>mbed.h</a:t>
            </a:r>
            <a:r>
              <a:rPr lang="it-IT" dirty="0">
                <a:solidFill>
                  <a:srgbClr val="3933FF"/>
                </a:solidFill>
                <a:latin typeface="Monaco" pitchFamily="2" charset="77"/>
              </a:rPr>
              <a:t>"</a:t>
            </a:r>
            <a:endParaRPr lang="it-IT" dirty="0">
              <a:solidFill>
                <a:srgbClr val="931A68"/>
              </a:solidFill>
              <a:latin typeface="Monaco" pitchFamily="2" charset="77"/>
            </a:endParaRPr>
          </a:p>
          <a:p>
            <a:endParaRPr lang="it-IT" dirty="0">
              <a:latin typeface="Monaco" pitchFamily="2" charset="77"/>
            </a:endParaRPr>
          </a:p>
          <a:p>
            <a:r>
              <a:rPr lang="it-IT" dirty="0" err="1">
                <a:latin typeface="Monaco" pitchFamily="2" charset="77"/>
              </a:rPr>
              <a:t>DigitalOut</a:t>
            </a:r>
            <a:r>
              <a:rPr lang="it-IT" dirty="0">
                <a:latin typeface="Monaco" pitchFamily="2" charset="77"/>
              </a:rPr>
              <a:t> led(LED1);</a:t>
            </a:r>
          </a:p>
          <a:p>
            <a:endParaRPr lang="it-IT" dirty="0">
              <a:latin typeface="Monaco" pitchFamily="2" charset="77"/>
            </a:endParaRPr>
          </a:p>
          <a:p>
            <a:r>
              <a:rPr lang="it-IT" dirty="0" err="1">
                <a:solidFill>
                  <a:srgbClr val="931A68"/>
                </a:solidFill>
                <a:latin typeface="Monaco" pitchFamily="2" charset="77"/>
              </a:rPr>
              <a:t>int</a:t>
            </a:r>
            <a:r>
              <a:rPr lang="it-IT" dirty="0">
                <a:latin typeface="Monaco" pitchFamily="2" charset="77"/>
              </a:rPr>
              <a:t> </a:t>
            </a:r>
            <a:r>
              <a:rPr lang="it-IT" dirty="0" err="1">
                <a:latin typeface="Monaco" pitchFamily="2" charset="77"/>
              </a:rPr>
              <a:t>main</a:t>
            </a:r>
            <a:r>
              <a:rPr lang="it-IT" dirty="0">
                <a:latin typeface="Monaco" pitchFamily="2" charset="77"/>
              </a:rPr>
              <a:t>()</a:t>
            </a:r>
          </a:p>
          <a:p>
            <a:r>
              <a:rPr lang="it-IT" dirty="0">
                <a:latin typeface="Monaco" pitchFamily="2" charset="77"/>
              </a:rPr>
              <a:t>{</a:t>
            </a:r>
          </a:p>
          <a:p>
            <a:r>
              <a:rPr lang="it-IT" dirty="0">
                <a:latin typeface="Monaco" pitchFamily="2" charset="77"/>
              </a:rPr>
              <a:t>    </a:t>
            </a:r>
            <a:r>
              <a:rPr lang="it-IT" dirty="0" err="1">
                <a:solidFill>
                  <a:srgbClr val="931A68"/>
                </a:solidFill>
                <a:latin typeface="Monaco" pitchFamily="2" charset="77"/>
              </a:rPr>
              <a:t>while</a:t>
            </a:r>
            <a:r>
              <a:rPr lang="it-IT" dirty="0">
                <a:latin typeface="Monaco" pitchFamily="2" charset="77"/>
              </a:rPr>
              <a:t>(1) {</a:t>
            </a:r>
          </a:p>
          <a:p>
            <a:r>
              <a:rPr lang="it-IT" dirty="0">
                <a:latin typeface="Monaco" pitchFamily="2" charset="77"/>
              </a:rPr>
              <a:t>        led = 1; </a:t>
            </a:r>
          </a:p>
          <a:p>
            <a:r>
              <a:rPr lang="it-IT" dirty="0">
                <a:latin typeface="Monaco" pitchFamily="2" charset="77"/>
              </a:rPr>
              <a:t>        </a:t>
            </a:r>
            <a:r>
              <a:rPr lang="it-IT" dirty="0" err="1">
                <a:latin typeface="Monaco" pitchFamily="2" charset="77"/>
              </a:rPr>
              <a:t>wait</a:t>
            </a:r>
            <a:r>
              <a:rPr lang="it-IT" dirty="0">
                <a:latin typeface="Monaco" pitchFamily="2" charset="77"/>
              </a:rPr>
              <a:t>(0.2); </a:t>
            </a:r>
          </a:p>
          <a:p>
            <a:endParaRPr lang="it-IT" dirty="0">
              <a:latin typeface="Monaco" pitchFamily="2" charset="77"/>
            </a:endParaRPr>
          </a:p>
          <a:p>
            <a:r>
              <a:rPr lang="it-IT" dirty="0">
                <a:latin typeface="Monaco" pitchFamily="2" charset="77"/>
              </a:rPr>
              <a:t>        led = 0; </a:t>
            </a:r>
          </a:p>
          <a:p>
            <a:r>
              <a:rPr lang="it-IT" dirty="0">
                <a:latin typeface="Monaco" pitchFamily="2" charset="77"/>
              </a:rPr>
              <a:t>        </a:t>
            </a:r>
            <a:r>
              <a:rPr lang="it-IT" dirty="0" err="1">
                <a:latin typeface="Monaco" pitchFamily="2" charset="77"/>
              </a:rPr>
              <a:t>wait</a:t>
            </a:r>
            <a:r>
              <a:rPr lang="it-IT" dirty="0">
                <a:latin typeface="Monaco" pitchFamily="2" charset="77"/>
              </a:rPr>
              <a:t>(0.8); </a:t>
            </a:r>
          </a:p>
          <a:p>
            <a:r>
              <a:rPr lang="it-IT" dirty="0">
                <a:latin typeface="Monaco" pitchFamily="2" charset="77"/>
              </a:rPr>
              <a:t>    }</a:t>
            </a:r>
          </a:p>
          <a:p>
            <a:r>
              <a:rPr lang="it-IT" dirty="0">
                <a:latin typeface="Monaco" pitchFamily="2" charset="77"/>
              </a:rPr>
              <a:t>}</a:t>
            </a:r>
            <a:endParaRPr lang="it-IT" dirty="0">
              <a:effectLst/>
              <a:latin typeface="Monaco" pitchFamily="2" charset="77"/>
            </a:endParaRPr>
          </a:p>
        </p:txBody>
      </p:sp>
      <p:sp>
        <p:nvSpPr>
          <p:cNvPr id="11" name="Rounded Rectangular Callout 13"/>
          <p:cNvSpPr>
            <a:spLocks noChangeArrowheads="1"/>
          </p:cNvSpPr>
          <p:nvPr/>
        </p:nvSpPr>
        <p:spPr bwMode="auto">
          <a:xfrm>
            <a:off x="6064372" y="4989101"/>
            <a:ext cx="2052339" cy="902453"/>
          </a:xfrm>
          <a:prstGeom prst="wedgeRoundRectCallout">
            <a:avLst>
              <a:gd name="adj1" fmla="val -203159"/>
              <a:gd name="adj2" fmla="val -13108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In </a:t>
            </a:r>
            <a:r>
              <a:rPr lang="en-US" dirty="0" err="1"/>
              <a:t>Mbed</a:t>
            </a:r>
            <a:r>
              <a:rPr lang="en-US" dirty="0"/>
              <a:t>,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wait</a:t>
            </a:r>
            <a:r>
              <a:rPr lang="en-US" dirty="0"/>
              <a:t> is implemented using busy waits…</a:t>
            </a:r>
          </a:p>
        </p:txBody>
      </p:sp>
      <p:sp>
        <p:nvSpPr>
          <p:cNvPr id="18" name="Rounded Rectangular Callout 13">
            <a:extLst>
              <a:ext uri="{FF2B5EF4-FFF2-40B4-BE49-F238E27FC236}">
                <a16:creationId xmlns:a16="http://schemas.microsoft.com/office/drawing/2014/main" id="{9289F032-8057-CD4E-A2B3-062255A9F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3468" y="1216635"/>
            <a:ext cx="2637454" cy="902453"/>
          </a:xfrm>
          <a:prstGeom prst="wedgeRoundRectCallout">
            <a:avLst>
              <a:gd name="adj1" fmla="val -131900"/>
              <a:gd name="adj2" fmla="val 61553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Peripherals are accessed via  their Digital or Analog mapping</a:t>
            </a:r>
          </a:p>
        </p:txBody>
      </p:sp>
      <p:sp>
        <p:nvSpPr>
          <p:cNvPr id="19" name="Curved Left Arrow 18">
            <a:extLst>
              <a:ext uri="{FF2B5EF4-FFF2-40B4-BE49-F238E27FC236}">
                <a16:creationId xmlns:a16="http://schemas.microsoft.com/office/drawing/2014/main" id="{F744F463-4BC8-8345-8F7B-0238050B412F}"/>
              </a:ext>
            </a:extLst>
          </p:cNvPr>
          <p:cNvSpPr/>
          <p:nvPr/>
        </p:nvSpPr>
        <p:spPr>
          <a:xfrm>
            <a:off x="3008489" y="3894667"/>
            <a:ext cx="413084" cy="327854"/>
          </a:xfrm>
          <a:prstGeom prst="curvedLeftArrow">
            <a:avLst>
              <a:gd name="adj1" fmla="val 10778"/>
              <a:gd name="adj2" fmla="val 30302"/>
              <a:gd name="adj3" fmla="val 2524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Curved Left Arrow 19">
            <a:extLst>
              <a:ext uri="{FF2B5EF4-FFF2-40B4-BE49-F238E27FC236}">
                <a16:creationId xmlns:a16="http://schemas.microsoft.com/office/drawing/2014/main" id="{E5012318-E6CB-D74E-A02F-286A1EBC544A}"/>
              </a:ext>
            </a:extLst>
          </p:cNvPr>
          <p:cNvSpPr/>
          <p:nvPr/>
        </p:nvSpPr>
        <p:spPr>
          <a:xfrm>
            <a:off x="3484122" y="3894667"/>
            <a:ext cx="413084" cy="327854"/>
          </a:xfrm>
          <a:prstGeom prst="curvedLeftArrow">
            <a:avLst>
              <a:gd name="adj1" fmla="val 10778"/>
              <a:gd name="adj2" fmla="val 30302"/>
              <a:gd name="adj3" fmla="val 2524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Curved Left Arrow 20">
            <a:extLst>
              <a:ext uri="{FF2B5EF4-FFF2-40B4-BE49-F238E27FC236}">
                <a16:creationId xmlns:a16="http://schemas.microsoft.com/office/drawing/2014/main" id="{8A2640B9-2EFE-EE4B-BD02-99D644D8B76D}"/>
              </a:ext>
            </a:extLst>
          </p:cNvPr>
          <p:cNvSpPr/>
          <p:nvPr/>
        </p:nvSpPr>
        <p:spPr>
          <a:xfrm>
            <a:off x="3955610" y="3894667"/>
            <a:ext cx="413084" cy="327854"/>
          </a:xfrm>
          <a:prstGeom prst="curvedLeftArrow">
            <a:avLst>
              <a:gd name="adj1" fmla="val 10778"/>
              <a:gd name="adj2" fmla="val 30302"/>
              <a:gd name="adj3" fmla="val 2524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Curved Left Arrow 21">
            <a:extLst>
              <a:ext uri="{FF2B5EF4-FFF2-40B4-BE49-F238E27FC236}">
                <a16:creationId xmlns:a16="http://schemas.microsoft.com/office/drawing/2014/main" id="{D0D72409-4B05-7B4B-9E03-A44B8F6D99AC}"/>
              </a:ext>
            </a:extLst>
          </p:cNvPr>
          <p:cNvSpPr/>
          <p:nvPr/>
        </p:nvSpPr>
        <p:spPr>
          <a:xfrm>
            <a:off x="4427098" y="3894667"/>
            <a:ext cx="413084" cy="327854"/>
          </a:xfrm>
          <a:prstGeom prst="curvedLeftArrow">
            <a:avLst>
              <a:gd name="adj1" fmla="val 10778"/>
              <a:gd name="adj2" fmla="val 30302"/>
              <a:gd name="adj3" fmla="val 2524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67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To Blink Better…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2C3481-B32E-2C41-A9BC-5B114F7E3843}"/>
              </a:ext>
            </a:extLst>
          </p:cNvPr>
          <p:cNvSpPr/>
          <p:nvPr/>
        </p:nvSpPr>
        <p:spPr>
          <a:xfrm>
            <a:off x="412045" y="1090240"/>
            <a:ext cx="6858000" cy="480131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931A68"/>
                </a:solidFill>
                <a:latin typeface="Monaco" pitchFamily="2" charset="77"/>
              </a:rPr>
              <a:t>#include</a:t>
            </a:r>
            <a:r>
              <a:rPr lang="it-IT" dirty="0">
                <a:solidFill>
                  <a:srgbClr val="000000"/>
                </a:solidFill>
                <a:latin typeface="Monaco" pitchFamily="2" charset="77"/>
              </a:rPr>
              <a:t> </a:t>
            </a:r>
            <a:r>
              <a:rPr lang="it-IT" dirty="0">
                <a:solidFill>
                  <a:srgbClr val="3933FF"/>
                </a:solidFill>
                <a:latin typeface="Monaco" pitchFamily="2" charset="77"/>
              </a:rPr>
              <a:t>"</a:t>
            </a:r>
            <a:r>
              <a:rPr lang="it-IT" dirty="0" err="1">
                <a:solidFill>
                  <a:srgbClr val="3933FF"/>
                </a:solidFill>
                <a:latin typeface="Monaco" pitchFamily="2" charset="77"/>
              </a:rPr>
              <a:t>mbed.h</a:t>
            </a:r>
            <a:r>
              <a:rPr lang="it-IT" dirty="0">
                <a:solidFill>
                  <a:srgbClr val="3933FF"/>
                </a:solidFill>
                <a:latin typeface="Monaco" pitchFamily="2" charset="77"/>
              </a:rPr>
              <a:t>"</a:t>
            </a:r>
            <a:endParaRPr lang="it-IT" dirty="0">
              <a:solidFill>
                <a:srgbClr val="931A68"/>
              </a:solidFill>
              <a:latin typeface="Monaco" pitchFamily="2" charset="77"/>
            </a:endParaRPr>
          </a:p>
          <a:p>
            <a:endParaRPr lang="it-IT" dirty="0">
              <a:latin typeface="Monaco" pitchFamily="2" charset="77"/>
            </a:endParaRPr>
          </a:p>
          <a:p>
            <a:r>
              <a:rPr lang="it-IT" dirty="0" err="1">
                <a:latin typeface="Monaco" pitchFamily="2" charset="77"/>
              </a:rPr>
              <a:t>Ticker</a:t>
            </a:r>
            <a:r>
              <a:rPr lang="it-IT" dirty="0">
                <a:latin typeface="Monaco" pitchFamily="2" charset="77"/>
              </a:rPr>
              <a:t> </a:t>
            </a:r>
            <a:r>
              <a:rPr lang="it-IT" dirty="0" err="1">
                <a:latin typeface="Monaco" pitchFamily="2" charset="77"/>
              </a:rPr>
              <a:t>toggle_led_ticker</a:t>
            </a:r>
            <a:r>
              <a:rPr lang="it-IT" dirty="0">
                <a:latin typeface="Monaco" pitchFamily="2" charset="77"/>
              </a:rPr>
              <a:t>;</a:t>
            </a:r>
          </a:p>
          <a:p>
            <a:endParaRPr lang="it-IT" dirty="0">
              <a:latin typeface="Monaco" pitchFamily="2" charset="77"/>
            </a:endParaRPr>
          </a:p>
          <a:p>
            <a:r>
              <a:rPr lang="it-IT" dirty="0" err="1">
                <a:latin typeface="Monaco" pitchFamily="2" charset="77"/>
              </a:rPr>
              <a:t>DigitalOut</a:t>
            </a:r>
            <a:r>
              <a:rPr lang="it-IT" dirty="0">
                <a:latin typeface="Monaco" pitchFamily="2" charset="77"/>
              </a:rPr>
              <a:t> led1(LED1);</a:t>
            </a:r>
            <a:br>
              <a:rPr lang="it-IT" dirty="0">
                <a:latin typeface="Monaco" pitchFamily="2" charset="77"/>
              </a:rPr>
            </a:br>
            <a:endParaRPr lang="it-IT" dirty="0">
              <a:latin typeface="Monaco" pitchFamily="2" charset="77"/>
            </a:endParaRPr>
          </a:p>
          <a:p>
            <a:r>
              <a:rPr lang="it-IT" dirty="0" err="1">
                <a:solidFill>
                  <a:srgbClr val="931A68"/>
                </a:solidFill>
                <a:latin typeface="Monaco" pitchFamily="2" charset="77"/>
              </a:rPr>
              <a:t>void</a:t>
            </a:r>
            <a:r>
              <a:rPr lang="it-IT" dirty="0">
                <a:latin typeface="Monaco" pitchFamily="2" charset="77"/>
              </a:rPr>
              <a:t> </a:t>
            </a:r>
            <a:r>
              <a:rPr lang="it-IT" dirty="0" err="1">
                <a:latin typeface="Monaco" pitchFamily="2" charset="77"/>
              </a:rPr>
              <a:t>toggle_led</a:t>
            </a:r>
            <a:r>
              <a:rPr lang="it-IT" dirty="0">
                <a:latin typeface="Monaco" pitchFamily="2" charset="77"/>
              </a:rPr>
              <a:t>() {</a:t>
            </a:r>
          </a:p>
          <a:p>
            <a:r>
              <a:rPr lang="it-IT" dirty="0">
                <a:latin typeface="Monaco" pitchFamily="2" charset="77"/>
              </a:rPr>
              <a:t>    led1 = !led1;</a:t>
            </a:r>
          </a:p>
          <a:p>
            <a:r>
              <a:rPr lang="it-IT" dirty="0">
                <a:latin typeface="Monaco" pitchFamily="2" charset="77"/>
              </a:rPr>
              <a:t>}</a:t>
            </a:r>
          </a:p>
          <a:p>
            <a:br>
              <a:rPr lang="it-IT" dirty="0">
                <a:latin typeface="Monaco" pitchFamily="2" charset="77"/>
              </a:rPr>
            </a:br>
            <a:endParaRPr lang="it-IT" dirty="0">
              <a:latin typeface="Monaco" pitchFamily="2" charset="77"/>
            </a:endParaRPr>
          </a:p>
          <a:p>
            <a:r>
              <a:rPr lang="it-IT" dirty="0" err="1">
                <a:solidFill>
                  <a:srgbClr val="931A68"/>
                </a:solidFill>
                <a:latin typeface="Monaco" pitchFamily="2" charset="77"/>
              </a:rPr>
              <a:t>int</a:t>
            </a:r>
            <a:r>
              <a:rPr lang="it-IT" dirty="0">
                <a:latin typeface="Monaco" pitchFamily="2" charset="77"/>
              </a:rPr>
              <a:t> </a:t>
            </a:r>
            <a:r>
              <a:rPr lang="it-IT" dirty="0" err="1">
                <a:latin typeface="Monaco" pitchFamily="2" charset="77"/>
              </a:rPr>
              <a:t>main</a:t>
            </a:r>
            <a:r>
              <a:rPr lang="it-IT" dirty="0">
                <a:latin typeface="Monaco" pitchFamily="2" charset="77"/>
              </a:rPr>
              <a:t>() {</a:t>
            </a:r>
          </a:p>
          <a:p>
            <a:r>
              <a:rPr lang="it-IT" dirty="0">
                <a:latin typeface="Monaco" pitchFamily="2" charset="77"/>
              </a:rPr>
              <a:t>    </a:t>
            </a:r>
            <a:r>
              <a:rPr lang="it-IT" dirty="0" err="1">
                <a:latin typeface="Monaco" pitchFamily="2" charset="77"/>
              </a:rPr>
              <a:t>toggle_led_ticker.attach</a:t>
            </a:r>
            <a:r>
              <a:rPr lang="it-IT" dirty="0">
                <a:latin typeface="Monaco" pitchFamily="2" charset="77"/>
              </a:rPr>
              <a:t>(&amp;</a:t>
            </a:r>
            <a:r>
              <a:rPr lang="it-IT" dirty="0" err="1">
                <a:latin typeface="Monaco" pitchFamily="2" charset="77"/>
              </a:rPr>
              <a:t>toggle_led</a:t>
            </a:r>
            <a:r>
              <a:rPr lang="it-IT" dirty="0">
                <a:latin typeface="Monaco" pitchFamily="2" charset="77"/>
              </a:rPr>
              <a:t>, 0.1);</a:t>
            </a:r>
          </a:p>
          <a:p>
            <a:r>
              <a:rPr lang="it-IT" dirty="0">
                <a:latin typeface="Monaco" pitchFamily="2" charset="77"/>
              </a:rPr>
              <a:t>    </a:t>
            </a:r>
            <a:r>
              <a:rPr lang="it-IT" dirty="0" err="1">
                <a:solidFill>
                  <a:srgbClr val="931A68"/>
                </a:solidFill>
                <a:latin typeface="Monaco" pitchFamily="2" charset="77"/>
              </a:rPr>
              <a:t>while</a:t>
            </a:r>
            <a:r>
              <a:rPr lang="it-IT" dirty="0">
                <a:latin typeface="Monaco" pitchFamily="2" charset="77"/>
              </a:rPr>
              <a:t> (</a:t>
            </a:r>
            <a:r>
              <a:rPr lang="it-IT" dirty="0" err="1">
                <a:latin typeface="Monaco" pitchFamily="2" charset="77"/>
              </a:rPr>
              <a:t>true</a:t>
            </a:r>
            <a:r>
              <a:rPr lang="it-IT" dirty="0">
                <a:latin typeface="Monaco" pitchFamily="2" charset="77"/>
              </a:rPr>
              <a:t>) {</a:t>
            </a:r>
          </a:p>
          <a:p>
            <a:r>
              <a:rPr lang="it-IT" dirty="0">
                <a:solidFill>
                  <a:srgbClr val="000000"/>
                </a:solidFill>
                <a:latin typeface="Monaco" pitchFamily="2" charset="77"/>
              </a:rPr>
              <a:t>        </a:t>
            </a:r>
            <a:r>
              <a:rPr lang="it-IT" dirty="0">
                <a:solidFill>
                  <a:srgbClr val="4E9072"/>
                </a:solidFill>
                <a:latin typeface="Monaco" pitchFamily="2" charset="77"/>
              </a:rPr>
              <a:t>// Do </a:t>
            </a:r>
            <a:r>
              <a:rPr lang="it-IT" dirty="0" err="1">
                <a:solidFill>
                  <a:srgbClr val="4E9072"/>
                </a:solidFill>
                <a:latin typeface="Monaco" pitchFamily="2" charset="77"/>
              </a:rPr>
              <a:t>other</a:t>
            </a:r>
            <a:r>
              <a:rPr lang="it-IT" dirty="0">
                <a:solidFill>
                  <a:srgbClr val="4E9072"/>
                </a:solidFill>
                <a:latin typeface="Monaco" pitchFamily="2" charset="77"/>
              </a:rPr>
              <a:t> </a:t>
            </a:r>
            <a:r>
              <a:rPr lang="it-IT" dirty="0" err="1">
                <a:solidFill>
                  <a:srgbClr val="4E9072"/>
                </a:solidFill>
                <a:latin typeface="Monaco" pitchFamily="2" charset="77"/>
              </a:rPr>
              <a:t>things</a:t>
            </a:r>
            <a:r>
              <a:rPr lang="it-IT" dirty="0">
                <a:solidFill>
                  <a:srgbClr val="4E9072"/>
                </a:solidFill>
                <a:latin typeface="Monaco" pitchFamily="2" charset="77"/>
              </a:rPr>
              <a:t>...</a:t>
            </a:r>
          </a:p>
          <a:p>
            <a:r>
              <a:rPr lang="it-IT" dirty="0">
                <a:latin typeface="Monaco" pitchFamily="2" charset="77"/>
              </a:rPr>
              <a:t>    }</a:t>
            </a:r>
          </a:p>
          <a:p>
            <a:r>
              <a:rPr lang="it-IT" dirty="0">
                <a:latin typeface="Monaco" pitchFamily="2" charset="77"/>
              </a:rPr>
              <a:t>}</a:t>
            </a:r>
            <a:endParaRPr lang="it-IT" dirty="0">
              <a:effectLst/>
              <a:latin typeface="Monaco" pitchFamily="2" charset="77"/>
            </a:endParaRPr>
          </a:p>
        </p:txBody>
      </p:sp>
      <p:sp>
        <p:nvSpPr>
          <p:cNvPr id="18" name="Rounded Rectangular Callout 13">
            <a:extLst>
              <a:ext uri="{FF2B5EF4-FFF2-40B4-BE49-F238E27FC236}">
                <a16:creationId xmlns:a16="http://schemas.microsoft.com/office/drawing/2014/main" id="{9289F032-8057-CD4E-A2B3-062255A9F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2110" y="966446"/>
            <a:ext cx="2637454" cy="902453"/>
          </a:xfrm>
          <a:prstGeom prst="wedgeRoundRectCallout">
            <a:avLst>
              <a:gd name="adj1" fmla="val -128048"/>
              <a:gd name="adj2" fmla="val 45291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Ticker objects use Timer interrupts to periodically trigger an action</a:t>
            </a:r>
          </a:p>
        </p:txBody>
      </p:sp>
      <p:sp>
        <p:nvSpPr>
          <p:cNvPr id="11" name="Rounded Rectangular Callout 13"/>
          <p:cNvSpPr>
            <a:spLocks noChangeArrowheads="1"/>
          </p:cNvSpPr>
          <p:nvPr/>
        </p:nvSpPr>
        <p:spPr bwMode="auto">
          <a:xfrm>
            <a:off x="6679616" y="2706880"/>
            <a:ext cx="2052339" cy="902453"/>
          </a:xfrm>
          <a:prstGeom prst="wedgeRoundRectCallout">
            <a:avLst>
              <a:gd name="adj1" fmla="val -136053"/>
              <a:gd name="adj2" fmla="val 136608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Functions given to tickers cannot have parameters!</a:t>
            </a:r>
          </a:p>
        </p:txBody>
      </p:sp>
    </p:spTree>
    <p:extLst>
      <p:ext uri="{BB962C8B-B14F-4D97-AF65-F5344CB8AC3E}">
        <p14:creationId xmlns:p14="http://schemas.microsoft.com/office/powerpoint/2010/main" val="185671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To Blink Best!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FC4654-1ED3-8141-A6A0-24F30C4FD008}"/>
              </a:ext>
            </a:extLst>
          </p:cNvPr>
          <p:cNvSpPr/>
          <p:nvPr/>
        </p:nvSpPr>
        <p:spPr>
          <a:xfrm>
            <a:off x="288521" y="855743"/>
            <a:ext cx="4521200" cy="541686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931A68"/>
                </a:solidFill>
                <a:latin typeface="Monaco" pitchFamily="2" charset="77"/>
              </a:rPr>
              <a:t>#include</a:t>
            </a:r>
            <a:r>
              <a:rPr lang="it-IT" sz="1600" dirty="0">
                <a:solidFill>
                  <a:srgbClr val="000000"/>
                </a:solidFill>
                <a:latin typeface="Monaco" pitchFamily="2" charset="77"/>
              </a:rPr>
              <a:t> </a:t>
            </a:r>
            <a:r>
              <a:rPr lang="it-IT" sz="1600" dirty="0">
                <a:solidFill>
                  <a:srgbClr val="3933FF"/>
                </a:solidFill>
                <a:latin typeface="Monaco" pitchFamily="2" charset="77"/>
              </a:rPr>
              <a:t>"</a:t>
            </a:r>
            <a:r>
              <a:rPr lang="it-IT" sz="1600" dirty="0" err="1">
                <a:solidFill>
                  <a:srgbClr val="3933FF"/>
                </a:solidFill>
                <a:latin typeface="Monaco" pitchFamily="2" charset="77"/>
              </a:rPr>
              <a:t>mbed.h</a:t>
            </a:r>
            <a:r>
              <a:rPr lang="it-IT" sz="1600" dirty="0">
                <a:solidFill>
                  <a:srgbClr val="3933FF"/>
                </a:solidFill>
                <a:latin typeface="Monaco" pitchFamily="2" charset="77"/>
              </a:rPr>
              <a:t>"</a:t>
            </a:r>
            <a:endParaRPr lang="it-IT" sz="1600" dirty="0">
              <a:solidFill>
                <a:srgbClr val="931A68"/>
              </a:solidFill>
              <a:latin typeface="Monaco" pitchFamily="2" charset="77"/>
            </a:endParaRPr>
          </a:p>
          <a:p>
            <a:endParaRPr lang="it-IT" sz="1600" dirty="0">
              <a:latin typeface="Monaco" pitchFamily="2" charset="77"/>
            </a:endParaRPr>
          </a:p>
          <a:p>
            <a:r>
              <a:rPr lang="it-IT" sz="1600" dirty="0" err="1">
                <a:latin typeface="Monaco" pitchFamily="2" charset="77"/>
              </a:rPr>
              <a:t>DigitalOut</a:t>
            </a:r>
            <a:r>
              <a:rPr lang="it-IT" sz="1600" dirty="0">
                <a:latin typeface="Monaco" pitchFamily="2" charset="77"/>
              </a:rPr>
              <a:t> led1(LED1);</a:t>
            </a:r>
          </a:p>
          <a:p>
            <a:r>
              <a:rPr lang="it-IT" sz="1600" dirty="0" err="1">
                <a:latin typeface="Monaco" pitchFamily="2" charset="77"/>
              </a:rPr>
              <a:t>DigitalOut</a:t>
            </a:r>
            <a:r>
              <a:rPr lang="it-IT" sz="1600" dirty="0">
                <a:latin typeface="Monaco" pitchFamily="2" charset="77"/>
              </a:rPr>
              <a:t> led2(LED2);</a:t>
            </a:r>
          </a:p>
          <a:p>
            <a:r>
              <a:rPr lang="it-IT" sz="1600" dirty="0" err="1">
                <a:latin typeface="Monaco" pitchFamily="2" charset="77"/>
              </a:rPr>
              <a:t>Thread</a:t>
            </a:r>
            <a:r>
              <a:rPr lang="it-IT" sz="1600" dirty="0">
                <a:latin typeface="Monaco" pitchFamily="2" charset="77"/>
              </a:rPr>
              <a:t> </a:t>
            </a:r>
            <a:r>
              <a:rPr lang="it-IT" sz="1600" dirty="0" err="1">
                <a:latin typeface="Monaco" pitchFamily="2" charset="77"/>
              </a:rPr>
              <a:t>thread</a:t>
            </a:r>
            <a:r>
              <a:rPr lang="it-IT" sz="1600" dirty="0">
                <a:latin typeface="Monaco" pitchFamily="2" charset="77"/>
              </a:rPr>
              <a:t>;</a:t>
            </a:r>
          </a:p>
          <a:p>
            <a:endParaRPr lang="it-IT" sz="1600" dirty="0">
              <a:latin typeface="Monaco" pitchFamily="2" charset="77"/>
            </a:endParaRPr>
          </a:p>
          <a:p>
            <a:r>
              <a:rPr lang="it-IT" sz="1600" dirty="0" err="1">
                <a:solidFill>
                  <a:srgbClr val="931A68"/>
                </a:solidFill>
                <a:latin typeface="Monaco" pitchFamily="2" charset="77"/>
              </a:rPr>
              <a:t>void</a:t>
            </a:r>
            <a:r>
              <a:rPr lang="it-IT" sz="1600" dirty="0">
                <a:latin typeface="Monaco" pitchFamily="2" charset="77"/>
              </a:rPr>
              <a:t> led2_thread() {</a:t>
            </a:r>
          </a:p>
          <a:p>
            <a:r>
              <a:rPr lang="it-IT" sz="1600" dirty="0">
                <a:latin typeface="Monaco" pitchFamily="2" charset="77"/>
              </a:rPr>
              <a:t>    </a:t>
            </a:r>
            <a:r>
              <a:rPr lang="it-IT" sz="1600" dirty="0" err="1">
                <a:solidFill>
                  <a:srgbClr val="931A68"/>
                </a:solidFill>
                <a:latin typeface="Monaco" pitchFamily="2" charset="77"/>
              </a:rPr>
              <a:t>while</a:t>
            </a:r>
            <a:r>
              <a:rPr lang="it-IT" sz="1600" dirty="0">
                <a:latin typeface="Monaco" pitchFamily="2" charset="77"/>
              </a:rPr>
              <a:t> (</a:t>
            </a:r>
            <a:r>
              <a:rPr lang="it-IT" sz="1600" dirty="0" err="1">
                <a:latin typeface="Monaco" pitchFamily="2" charset="77"/>
              </a:rPr>
              <a:t>true</a:t>
            </a:r>
            <a:r>
              <a:rPr lang="it-IT" sz="1600" dirty="0">
                <a:latin typeface="Monaco" pitchFamily="2" charset="77"/>
              </a:rPr>
              <a:t>) {</a:t>
            </a:r>
          </a:p>
          <a:p>
            <a:r>
              <a:rPr lang="it-IT" sz="1600" dirty="0">
                <a:latin typeface="Monaco" pitchFamily="2" charset="77"/>
              </a:rPr>
              <a:t>        led2 = !led2;</a:t>
            </a:r>
          </a:p>
          <a:p>
            <a:r>
              <a:rPr lang="it-IT" sz="1600" dirty="0">
                <a:latin typeface="Monaco" pitchFamily="2" charset="77"/>
              </a:rPr>
              <a:t>        </a:t>
            </a:r>
            <a:r>
              <a:rPr lang="it-IT" sz="1600" dirty="0" err="1">
                <a:latin typeface="Monaco" pitchFamily="2" charset="77"/>
              </a:rPr>
              <a:t>wait</a:t>
            </a:r>
            <a:r>
              <a:rPr lang="it-IT" sz="1600" dirty="0">
                <a:latin typeface="Monaco" pitchFamily="2" charset="77"/>
              </a:rPr>
              <a:t>(1);</a:t>
            </a:r>
          </a:p>
          <a:p>
            <a:r>
              <a:rPr lang="it-IT" sz="1600" dirty="0">
                <a:latin typeface="Monaco" pitchFamily="2" charset="77"/>
              </a:rPr>
              <a:t>    }</a:t>
            </a:r>
          </a:p>
          <a:p>
            <a:r>
              <a:rPr lang="it-IT" sz="1600" dirty="0">
                <a:latin typeface="Monaco" pitchFamily="2" charset="77"/>
              </a:rPr>
              <a:t>}</a:t>
            </a:r>
          </a:p>
          <a:p>
            <a:endParaRPr lang="it-IT" sz="1600" dirty="0">
              <a:latin typeface="Monaco" pitchFamily="2" charset="77"/>
            </a:endParaRPr>
          </a:p>
          <a:p>
            <a:r>
              <a:rPr lang="it-IT" sz="1600" dirty="0" err="1">
                <a:solidFill>
                  <a:srgbClr val="931A68"/>
                </a:solidFill>
                <a:latin typeface="Monaco" pitchFamily="2" charset="77"/>
              </a:rPr>
              <a:t>int</a:t>
            </a:r>
            <a:r>
              <a:rPr lang="it-IT" sz="1600" dirty="0">
                <a:latin typeface="Monaco" pitchFamily="2" charset="77"/>
              </a:rPr>
              <a:t> </a:t>
            </a:r>
            <a:r>
              <a:rPr lang="it-IT" sz="1600" dirty="0" err="1">
                <a:latin typeface="Monaco" pitchFamily="2" charset="77"/>
              </a:rPr>
              <a:t>main</a:t>
            </a:r>
            <a:r>
              <a:rPr lang="it-IT" sz="1600" dirty="0">
                <a:latin typeface="Monaco" pitchFamily="2" charset="77"/>
              </a:rPr>
              <a:t>() {</a:t>
            </a:r>
          </a:p>
          <a:p>
            <a:r>
              <a:rPr lang="it-IT" sz="1600" dirty="0">
                <a:latin typeface="Monaco" pitchFamily="2" charset="77"/>
              </a:rPr>
              <a:t>    </a:t>
            </a:r>
            <a:r>
              <a:rPr lang="it-IT" sz="1600" dirty="0" err="1">
                <a:latin typeface="Monaco" pitchFamily="2" charset="77"/>
              </a:rPr>
              <a:t>thread.start</a:t>
            </a:r>
            <a:r>
              <a:rPr lang="it-IT" sz="1600" dirty="0">
                <a:latin typeface="Monaco" pitchFamily="2" charset="77"/>
              </a:rPr>
              <a:t>(led2_thread);</a:t>
            </a:r>
          </a:p>
          <a:p>
            <a:endParaRPr lang="it-IT" sz="1600" dirty="0">
              <a:latin typeface="Monaco" pitchFamily="2" charset="77"/>
            </a:endParaRPr>
          </a:p>
          <a:p>
            <a:r>
              <a:rPr lang="it-IT" sz="1600" dirty="0">
                <a:latin typeface="Monaco" pitchFamily="2" charset="77"/>
              </a:rPr>
              <a:t>    </a:t>
            </a:r>
            <a:r>
              <a:rPr lang="it-IT" sz="1600" dirty="0" err="1">
                <a:solidFill>
                  <a:srgbClr val="931A68"/>
                </a:solidFill>
                <a:latin typeface="Monaco" pitchFamily="2" charset="77"/>
              </a:rPr>
              <a:t>while</a:t>
            </a:r>
            <a:r>
              <a:rPr lang="it-IT" sz="1600" dirty="0">
                <a:latin typeface="Monaco" pitchFamily="2" charset="77"/>
              </a:rPr>
              <a:t> (</a:t>
            </a:r>
            <a:r>
              <a:rPr lang="it-IT" sz="1600" dirty="0" err="1">
                <a:latin typeface="Monaco" pitchFamily="2" charset="77"/>
              </a:rPr>
              <a:t>true</a:t>
            </a:r>
            <a:r>
              <a:rPr lang="it-IT" sz="1600" dirty="0">
                <a:latin typeface="Monaco" pitchFamily="2" charset="77"/>
              </a:rPr>
              <a:t>) {</a:t>
            </a:r>
          </a:p>
          <a:p>
            <a:r>
              <a:rPr lang="it-IT" sz="1600" dirty="0">
                <a:latin typeface="Monaco" pitchFamily="2" charset="77"/>
              </a:rPr>
              <a:t>        led1 = !led1;</a:t>
            </a:r>
          </a:p>
          <a:p>
            <a:r>
              <a:rPr lang="it-IT" sz="1600" dirty="0">
                <a:latin typeface="Monaco" pitchFamily="2" charset="77"/>
              </a:rPr>
              <a:t>        </a:t>
            </a:r>
            <a:r>
              <a:rPr lang="it-IT" sz="1600" dirty="0" err="1">
                <a:latin typeface="Monaco" pitchFamily="2" charset="77"/>
              </a:rPr>
              <a:t>wait</a:t>
            </a:r>
            <a:r>
              <a:rPr lang="it-IT" sz="1600" dirty="0">
                <a:latin typeface="Monaco" pitchFamily="2" charset="77"/>
              </a:rPr>
              <a:t>(0.5);</a:t>
            </a:r>
          </a:p>
          <a:p>
            <a:r>
              <a:rPr lang="it-IT" sz="1600" dirty="0">
                <a:latin typeface="Monaco" pitchFamily="2" charset="77"/>
              </a:rPr>
              <a:t>    }</a:t>
            </a:r>
          </a:p>
          <a:p>
            <a:r>
              <a:rPr lang="it-IT" sz="1600" dirty="0">
                <a:latin typeface="Monaco" pitchFamily="2" charset="77"/>
              </a:rPr>
              <a:t>}</a:t>
            </a:r>
            <a:endParaRPr lang="it-IT" sz="1600" dirty="0">
              <a:effectLst/>
              <a:latin typeface="Monaco" pitchFamily="2" charset="77"/>
            </a:endParaRPr>
          </a:p>
        </p:txBody>
      </p:sp>
      <p:sp>
        <p:nvSpPr>
          <p:cNvPr id="18" name="Rounded Rectangular Callout 13">
            <a:extLst>
              <a:ext uri="{FF2B5EF4-FFF2-40B4-BE49-F238E27FC236}">
                <a16:creationId xmlns:a16="http://schemas.microsoft.com/office/drawing/2014/main" id="{9289F032-8057-CD4E-A2B3-062255A9F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0914" y="1727200"/>
            <a:ext cx="2957041" cy="469077"/>
          </a:xfrm>
          <a:prstGeom prst="wedgeRoundRectCallout">
            <a:avLst>
              <a:gd name="adj1" fmla="val -160959"/>
              <a:gd name="adj2" fmla="val 26038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It’s a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Thread</a:t>
            </a:r>
            <a:r>
              <a:rPr lang="en-US" dirty="0"/>
              <a:t> object!</a:t>
            </a:r>
          </a:p>
        </p:txBody>
      </p:sp>
      <p:sp>
        <p:nvSpPr>
          <p:cNvPr id="7" name="Rounded Rectangular Callout 13">
            <a:extLst>
              <a:ext uri="{FF2B5EF4-FFF2-40B4-BE49-F238E27FC236}">
                <a16:creationId xmlns:a16="http://schemas.microsoft.com/office/drawing/2014/main" id="{D9765702-BCD4-0C45-B4EA-2A5D47413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5102578"/>
            <a:ext cx="2686755" cy="685295"/>
          </a:xfrm>
          <a:prstGeom prst="wedgeRoundRectCallout">
            <a:avLst>
              <a:gd name="adj1" fmla="val -161683"/>
              <a:gd name="adj2" fmla="val -64363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The thread executes concurrently  with main!</a:t>
            </a:r>
            <a:endParaRPr lang="en-US" b="1" dirty="0"/>
          </a:p>
        </p:txBody>
      </p:sp>
      <p:sp>
        <p:nvSpPr>
          <p:cNvPr id="11" name="Rounded Rectangular Callout 13"/>
          <p:cNvSpPr>
            <a:spLocks noChangeArrowheads="1"/>
          </p:cNvSpPr>
          <p:nvPr/>
        </p:nvSpPr>
        <p:spPr bwMode="auto">
          <a:xfrm>
            <a:off x="6679616" y="2706880"/>
            <a:ext cx="2052339" cy="902453"/>
          </a:xfrm>
          <a:prstGeom prst="wedgeRoundRectCallout">
            <a:avLst>
              <a:gd name="adj1" fmla="val -173456"/>
              <a:gd name="adj2" fmla="val 132855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Starts the thread by executing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led2_thread</a:t>
            </a:r>
          </a:p>
        </p:txBody>
      </p:sp>
    </p:spTree>
    <p:extLst>
      <p:ext uri="{BB962C8B-B14F-4D97-AF65-F5344CB8AC3E}">
        <p14:creationId xmlns:p14="http://schemas.microsoft.com/office/powerpoint/2010/main" val="271866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Blink Best and Generic!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F81571-D40D-7240-A355-5C33C328F378}"/>
              </a:ext>
            </a:extLst>
          </p:cNvPr>
          <p:cNvSpPr/>
          <p:nvPr/>
        </p:nvSpPr>
        <p:spPr>
          <a:xfrm>
            <a:off x="274436" y="839971"/>
            <a:ext cx="5887156" cy="535531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931A68"/>
                </a:solidFill>
                <a:latin typeface="Monaco" pitchFamily="2" charset="77"/>
              </a:rPr>
              <a:t>#include</a:t>
            </a:r>
            <a:r>
              <a:rPr lang="it-IT" dirty="0">
                <a:solidFill>
                  <a:srgbClr val="000000"/>
                </a:solidFill>
                <a:latin typeface="Monaco" pitchFamily="2" charset="77"/>
              </a:rPr>
              <a:t> </a:t>
            </a:r>
            <a:r>
              <a:rPr lang="it-IT" dirty="0">
                <a:solidFill>
                  <a:srgbClr val="3933FF"/>
                </a:solidFill>
                <a:latin typeface="Monaco" pitchFamily="2" charset="77"/>
              </a:rPr>
              <a:t>"</a:t>
            </a:r>
            <a:r>
              <a:rPr lang="it-IT" dirty="0" err="1">
                <a:solidFill>
                  <a:srgbClr val="3933FF"/>
                </a:solidFill>
                <a:latin typeface="Monaco" pitchFamily="2" charset="77"/>
              </a:rPr>
              <a:t>mbed.h</a:t>
            </a:r>
            <a:r>
              <a:rPr lang="it-IT" dirty="0">
                <a:solidFill>
                  <a:srgbClr val="3933FF"/>
                </a:solidFill>
                <a:latin typeface="Monaco" pitchFamily="2" charset="77"/>
              </a:rPr>
              <a:t>"</a:t>
            </a:r>
            <a:endParaRPr lang="it-IT" dirty="0">
              <a:solidFill>
                <a:srgbClr val="931A68"/>
              </a:solidFill>
              <a:latin typeface="Monaco" pitchFamily="2" charset="77"/>
            </a:endParaRPr>
          </a:p>
          <a:p>
            <a:endParaRPr lang="it-IT" dirty="0">
              <a:latin typeface="Monaco" pitchFamily="2" charset="77"/>
            </a:endParaRPr>
          </a:p>
          <a:p>
            <a:r>
              <a:rPr lang="it-IT" dirty="0" err="1">
                <a:latin typeface="Monaco" pitchFamily="2" charset="77"/>
              </a:rPr>
              <a:t>Thread</a:t>
            </a:r>
            <a:r>
              <a:rPr lang="it-IT" dirty="0">
                <a:latin typeface="Monaco" pitchFamily="2" charset="77"/>
              </a:rPr>
              <a:t> </a:t>
            </a:r>
            <a:r>
              <a:rPr lang="it-IT" dirty="0" err="1">
                <a:latin typeface="Monaco" pitchFamily="2" charset="77"/>
              </a:rPr>
              <a:t>thread</a:t>
            </a:r>
            <a:r>
              <a:rPr lang="it-IT" dirty="0">
                <a:latin typeface="Monaco" pitchFamily="2" charset="77"/>
              </a:rPr>
              <a:t>;</a:t>
            </a:r>
          </a:p>
          <a:p>
            <a:r>
              <a:rPr lang="it-IT" dirty="0" err="1">
                <a:latin typeface="Monaco" pitchFamily="2" charset="77"/>
              </a:rPr>
              <a:t>DigitalOut</a:t>
            </a:r>
            <a:r>
              <a:rPr lang="it-IT" dirty="0">
                <a:latin typeface="Monaco" pitchFamily="2" charset="77"/>
              </a:rPr>
              <a:t> led1(LED1);</a:t>
            </a:r>
          </a:p>
          <a:p>
            <a:r>
              <a:rPr lang="it-IT" dirty="0">
                <a:solidFill>
                  <a:srgbClr val="931A68"/>
                </a:solidFill>
                <a:latin typeface="Monaco" pitchFamily="2" charset="77"/>
              </a:rPr>
              <a:t>volatile</a:t>
            </a:r>
            <a:r>
              <a:rPr lang="it-IT" dirty="0">
                <a:latin typeface="Monaco" pitchFamily="2" charset="77"/>
              </a:rPr>
              <a:t> </a:t>
            </a:r>
            <a:r>
              <a:rPr lang="it-IT" dirty="0" err="1">
                <a:latin typeface="Monaco" pitchFamily="2" charset="77"/>
              </a:rPr>
              <a:t>bool</a:t>
            </a:r>
            <a:r>
              <a:rPr lang="it-IT" dirty="0">
                <a:latin typeface="Monaco" pitchFamily="2" charset="77"/>
              </a:rPr>
              <a:t> </a:t>
            </a:r>
            <a:r>
              <a:rPr lang="it-IT" dirty="0" err="1">
                <a:latin typeface="Monaco" pitchFamily="2" charset="77"/>
              </a:rPr>
              <a:t>running</a:t>
            </a:r>
            <a:r>
              <a:rPr lang="it-IT" dirty="0">
                <a:latin typeface="Monaco" pitchFamily="2" charset="77"/>
              </a:rPr>
              <a:t> = </a:t>
            </a:r>
            <a:r>
              <a:rPr lang="it-IT" dirty="0" err="1">
                <a:latin typeface="Monaco" pitchFamily="2" charset="77"/>
              </a:rPr>
              <a:t>true</a:t>
            </a:r>
            <a:r>
              <a:rPr lang="it-IT" dirty="0">
                <a:latin typeface="Monaco" pitchFamily="2" charset="77"/>
              </a:rPr>
              <a:t>;</a:t>
            </a:r>
          </a:p>
          <a:p>
            <a:endParaRPr lang="it-IT" dirty="0">
              <a:latin typeface="Monaco" pitchFamily="2" charset="77"/>
            </a:endParaRPr>
          </a:p>
          <a:p>
            <a:r>
              <a:rPr lang="it-IT" dirty="0" err="1">
                <a:solidFill>
                  <a:srgbClr val="931A68"/>
                </a:solidFill>
                <a:latin typeface="Monaco" pitchFamily="2" charset="77"/>
              </a:rPr>
              <a:t>void</a:t>
            </a:r>
            <a:r>
              <a:rPr lang="it-IT" dirty="0">
                <a:latin typeface="Monaco" pitchFamily="2" charset="77"/>
              </a:rPr>
              <a:t> </a:t>
            </a:r>
            <a:r>
              <a:rPr lang="it-IT" dirty="0" err="1">
                <a:latin typeface="Monaco" pitchFamily="2" charset="77"/>
              </a:rPr>
              <a:t>blink</a:t>
            </a:r>
            <a:r>
              <a:rPr lang="it-IT" dirty="0">
                <a:latin typeface="Monaco" pitchFamily="2" charset="77"/>
              </a:rPr>
              <a:t>(</a:t>
            </a:r>
            <a:r>
              <a:rPr lang="it-IT" dirty="0" err="1">
                <a:latin typeface="Monaco" pitchFamily="2" charset="77"/>
              </a:rPr>
              <a:t>DigitalOut</a:t>
            </a:r>
            <a:r>
              <a:rPr lang="it-IT" dirty="0">
                <a:latin typeface="Monaco" pitchFamily="2" charset="77"/>
              </a:rPr>
              <a:t> *led) {</a:t>
            </a:r>
          </a:p>
          <a:p>
            <a:r>
              <a:rPr lang="it-IT" dirty="0">
                <a:latin typeface="Monaco" pitchFamily="2" charset="77"/>
              </a:rPr>
              <a:t>    </a:t>
            </a:r>
            <a:r>
              <a:rPr lang="it-IT" dirty="0" err="1">
                <a:solidFill>
                  <a:srgbClr val="931A68"/>
                </a:solidFill>
                <a:latin typeface="Monaco" pitchFamily="2" charset="77"/>
              </a:rPr>
              <a:t>while</a:t>
            </a:r>
            <a:r>
              <a:rPr lang="it-IT" dirty="0">
                <a:latin typeface="Monaco" pitchFamily="2" charset="77"/>
              </a:rPr>
              <a:t> (</a:t>
            </a:r>
            <a:r>
              <a:rPr lang="it-IT" dirty="0" err="1">
                <a:latin typeface="Monaco" pitchFamily="2" charset="77"/>
              </a:rPr>
              <a:t>running</a:t>
            </a:r>
            <a:r>
              <a:rPr lang="it-IT" dirty="0">
                <a:latin typeface="Monaco" pitchFamily="2" charset="77"/>
              </a:rPr>
              <a:t>) {</a:t>
            </a:r>
          </a:p>
          <a:p>
            <a:r>
              <a:rPr lang="it-IT" dirty="0">
                <a:latin typeface="Monaco" pitchFamily="2" charset="77"/>
              </a:rPr>
              <a:t>        *led = !*led;</a:t>
            </a:r>
          </a:p>
          <a:p>
            <a:r>
              <a:rPr lang="it-IT" dirty="0">
                <a:latin typeface="Monaco" pitchFamily="2" charset="77"/>
              </a:rPr>
              <a:t>        </a:t>
            </a:r>
            <a:r>
              <a:rPr lang="it-IT" dirty="0" err="1">
                <a:latin typeface="Monaco" pitchFamily="2" charset="77"/>
              </a:rPr>
              <a:t>wait</a:t>
            </a:r>
            <a:r>
              <a:rPr lang="it-IT" dirty="0">
                <a:latin typeface="Monaco" pitchFamily="2" charset="77"/>
              </a:rPr>
              <a:t>(1);</a:t>
            </a:r>
          </a:p>
          <a:p>
            <a:r>
              <a:rPr lang="it-IT" dirty="0">
                <a:latin typeface="Monaco" pitchFamily="2" charset="77"/>
              </a:rPr>
              <a:t>    }</a:t>
            </a:r>
          </a:p>
          <a:p>
            <a:r>
              <a:rPr lang="it-IT" dirty="0">
                <a:latin typeface="Monaco" pitchFamily="2" charset="77"/>
              </a:rPr>
              <a:t>}</a:t>
            </a:r>
          </a:p>
          <a:p>
            <a:endParaRPr lang="it-IT" dirty="0">
              <a:latin typeface="Monaco" pitchFamily="2" charset="77"/>
            </a:endParaRPr>
          </a:p>
          <a:p>
            <a:r>
              <a:rPr lang="it-IT" dirty="0" err="1">
                <a:solidFill>
                  <a:srgbClr val="931A68"/>
                </a:solidFill>
                <a:latin typeface="Monaco" pitchFamily="2" charset="77"/>
              </a:rPr>
              <a:t>int</a:t>
            </a:r>
            <a:r>
              <a:rPr lang="it-IT" dirty="0">
                <a:latin typeface="Monaco" pitchFamily="2" charset="77"/>
              </a:rPr>
              <a:t> </a:t>
            </a:r>
            <a:r>
              <a:rPr lang="it-IT" dirty="0" err="1">
                <a:latin typeface="Monaco" pitchFamily="2" charset="77"/>
              </a:rPr>
              <a:t>main</a:t>
            </a:r>
            <a:r>
              <a:rPr lang="it-IT" dirty="0">
                <a:latin typeface="Monaco" pitchFamily="2" charset="77"/>
              </a:rPr>
              <a:t>() {</a:t>
            </a:r>
          </a:p>
          <a:p>
            <a:r>
              <a:rPr lang="it-IT" dirty="0">
                <a:latin typeface="Monaco" pitchFamily="2" charset="77"/>
              </a:rPr>
              <a:t>    </a:t>
            </a:r>
            <a:r>
              <a:rPr lang="it-IT" dirty="0" err="1">
                <a:latin typeface="Monaco" pitchFamily="2" charset="77"/>
              </a:rPr>
              <a:t>thread.start</a:t>
            </a:r>
            <a:r>
              <a:rPr lang="it-IT" dirty="0">
                <a:latin typeface="Monaco" pitchFamily="2" charset="77"/>
              </a:rPr>
              <a:t>(</a:t>
            </a:r>
            <a:r>
              <a:rPr lang="it-IT" dirty="0" err="1">
                <a:latin typeface="Monaco" pitchFamily="2" charset="77"/>
              </a:rPr>
              <a:t>callback</a:t>
            </a:r>
            <a:r>
              <a:rPr lang="it-IT" dirty="0">
                <a:latin typeface="Monaco" pitchFamily="2" charset="77"/>
              </a:rPr>
              <a:t>(</a:t>
            </a:r>
            <a:r>
              <a:rPr lang="it-IT" dirty="0" err="1">
                <a:latin typeface="Monaco" pitchFamily="2" charset="77"/>
              </a:rPr>
              <a:t>blink</a:t>
            </a:r>
            <a:r>
              <a:rPr lang="it-IT" dirty="0">
                <a:latin typeface="Monaco" pitchFamily="2" charset="77"/>
              </a:rPr>
              <a:t>, &amp;led1));</a:t>
            </a:r>
          </a:p>
          <a:p>
            <a:r>
              <a:rPr lang="it-IT" dirty="0">
                <a:latin typeface="Monaco" pitchFamily="2" charset="77"/>
              </a:rPr>
              <a:t>    </a:t>
            </a:r>
            <a:r>
              <a:rPr lang="it-IT" dirty="0" err="1">
                <a:latin typeface="Monaco" pitchFamily="2" charset="77"/>
              </a:rPr>
              <a:t>wait</a:t>
            </a:r>
            <a:r>
              <a:rPr lang="it-IT" dirty="0">
                <a:latin typeface="Monaco" pitchFamily="2" charset="77"/>
              </a:rPr>
              <a:t>(5);</a:t>
            </a:r>
          </a:p>
          <a:p>
            <a:r>
              <a:rPr lang="it-IT" dirty="0">
                <a:latin typeface="Monaco" pitchFamily="2" charset="77"/>
              </a:rPr>
              <a:t>    </a:t>
            </a:r>
            <a:r>
              <a:rPr lang="it-IT" dirty="0" err="1">
                <a:latin typeface="Monaco" pitchFamily="2" charset="77"/>
              </a:rPr>
              <a:t>running</a:t>
            </a:r>
            <a:r>
              <a:rPr lang="it-IT" dirty="0">
                <a:latin typeface="Monaco" pitchFamily="2" charset="77"/>
              </a:rPr>
              <a:t> = false;</a:t>
            </a:r>
          </a:p>
          <a:p>
            <a:r>
              <a:rPr lang="it-IT" dirty="0">
                <a:latin typeface="Monaco" pitchFamily="2" charset="77"/>
              </a:rPr>
              <a:t>    </a:t>
            </a:r>
            <a:r>
              <a:rPr lang="it-IT" dirty="0" err="1">
                <a:latin typeface="Monaco" pitchFamily="2" charset="77"/>
              </a:rPr>
              <a:t>thread.join</a:t>
            </a:r>
            <a:r>
              <a:rPr lang="it-IT" dirty="0">
                <a:latin typeface="Monaco" pitchFamily="2" charset="77"/>
              </a:rPr>
              <a:t>();</a:t>
            </a:r>
          </a:p>
          <a:p>
            <a:r>
              <a:rPr lang="it-IT" dirty="0">
                <a:latin typeface="Monaco" pitchFamily="2" charset="77"/>
              </a:rPr>
              <a:t>}</a:t>
            </a:r>
            <a:endParaRPr lang="it-IT" dirty="0">
              <a:effectLst/>
              <a:latin typeface="Monaco" pitchFamily="2" charset="77"/>
            </a:endParaRPr>
          </a:p>
        </p:txBody>
      </p:sp>
      <p:sp>
        <p:nvSpPr>
          <p:cNvPr id="11" name="Rounded Rectangular Callout 13"/>
          <p:cNvSpPr>
            <a:spLocks noChangeArrowheads="1"/>
          </p:cNvSpPr>
          <p:nvPr/>
        </p:nvSpPr>
        <p:spPr bwMode="auto">
          <a:xfrm>
            <a:off x="6679616" y="2844800"/>
            <a:ext cx="2052339" cy="764533"/>
          </a:xfrm>
          <a:prstGeom prst="wedgeRoundRectCallout">
            <a:avLst>
              <a:gd name="adj1" fmla="val -159705"/>
              <a:gd name="adj2" fmla="val -49778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Blinks a generic LED once a second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Rounded Rectangular Callout 13">
            <a:extLst>
              <a:ext uri="{FF2B5EF4-FFF2-40B4-BE49-F238E27FC236}">
                <a16:creationId xmlns:a16="http://schemas.microsoft.com/office/drawing/2014/main" id="{D9765702-BCD4-0C45-B4EA-2A5D47413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1511" y="5332734"/>
            <a:ext cx="3178894" cy="685295"/>
          </a:xfrm>
          <a:prstGeom prst="wedgeRoundRectCallout">
            <a:avLst>
              <a:gd name="adj1" fmla="val -49708"/>
              <a:gd name="adj2" fmla="val -90719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Spawns a thread to blink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LED1</a:t>
            </a:r>
            <a:r>
              <a:rPr lang="en-US" dirty="0"/>
              <a:t> for 5 seconds, then stops</a:t>
            </a:r>
            <a:endParaRPr lang="en-US" b="1" dirty="0"/>
          </a:p>
        </p:txBody>
      </p:sp>
      <p:sp>
        <p:nvSpPr>
          <p:cNvPr id="18" name="Rounded Rectangular Callout 13">
            <a:extLst>
              <a:ext uri="{FF2B5EF4-FFF2-40B4-BE49-F238E27FC236}">
                <a16:creationId xmlns:a16="http://schemas.microsoft.com/office/drawing/2014/main" id="{9289F032-8057-CD4E-A2B3-062255A9F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7059" y="979566"/>
            <a:ext cx="2474764" cy="469077"/>
          </a:xfrm>
          <a:prstGeom prst="wedgeRoundRectCallout">
            <a:avLst>
              <a:gd name="adj1" fmla="val -165158"/>
              <a:gd name="adj2" fmla="val 8139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It’s a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Thread</a:t>
            </a:r>
            <a:r>
              <a:rPr lang="en-US" dirty="0"/>
              <a:t> object!</a:t>
            </a:r>
          </a:p>
        </p:txBody>
      </p:sp>
      <p:sp>
        <p:nvSpPr>
          <p:cNvPr id="9" name="Rounded Rectangular Callout 13">
            <a:extLst>
              <a:ext uri="{FF2B5EF4-FFF2-40B4-BE49-F238E27FC236}">
                <a16:creationId xmlns:a16="http://schemas.microsoft.com/office/drawing/2014/main" id="{A96F7A26-FE72-8540-8F00-2198E2349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979" y="1906646"/>
            <a:ext cx="3360586" cy="685295"/>
          </a:xfrm>
          <a:prstGeom prst="wedgeRoundRectCallout">
            <a:avLst>
              <a:gd name="adj1" fmla="val -80170"/>
              <a:gd name="adj2" fmla="val -921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When using synchronization variables, better be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volatile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5543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1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269" y="1136233"/>
            <a:ext cx="5938838" cy="394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9619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STDin</a:t>
            </a:r>
            <a:r>
              <a:rPr lang="en-US" dirty="0"/>
              <a:t> and </a:t>
            </a:r>
            <a:r>
              <a:rPr lang="en-US" dirty="0" err="1"/>
              <a:t>STDout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D8C1D4-CCC2-FC48-A69D-F1DAD38EA3A0}"/>
              </a:ext>
            </a:extLst>
          </p:cNvPr>
          <p:cNvSpPr/>
          <p:nvPr/>
        </p:nvSpPr>
        <p:spPr>
          <a:xfrm>
            <a:off x="434621" y="1305341"/>
            <a:ext cx="6056489" cy="424731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931A68"/>
                </a:solidFill>
                <a:latin typeface="Monaco" pitchFamily="2" charset="77"/>
              </a:rPr>
              <a:t>#include</a:t>
            </a:r>
            <a:r>
              <a:rPr lang="it-IT" dirty="0">
                <a:solidFill>
                  <a:srgbClr val="000000"/>
                </a:solidFill>
                <a:latin typeface="Monaco" pitchFamily="2" charset="77"/>
              </a:rPr>
              <a:t> </a:t>
            </a:r>
            <a:r>
              <a:rPr lang="it-IT" dirty="0">
                <a:solidFill>
                  <a:srgbClr val="3933FF"/>
                </a:solidFill>
                <a:latin typeface="Monaco" pitchFamily="2" charset="77"/>
              </a:rPr>
              <a:t>"</a:t>
            </a:r>
            <a:r>
              <a:rPr lang="it-IT" dirty="0" err="1">
                <a:solidFill>
                  <a:srgbClr val="3933FF"/>
                </a:solidFill>
                <a:latin typeface="Monaco" pitchFamily="2" charset="77"/>
              </a:rPr>
              <a:t>mbed.h</a:t>
            </a:r>
            <a:r>
              <a:rPr lang="it-IT" dirty="0">
                <a:solidFill>
                  <a:srgbClr val="3933FF"/>
                </a:solidFill>
                <a:latin typeface="Monaco" pitchFamily="2" charset="77"/>
              </a:rPr>
              <a:t>"</a:t>
            </a:r>
            <a:endParaRPr lang="it-IT" dirty="0">
              <a:solidFill>
                <a:srgbClr val="931A68"/>
              </a:solidFill>
              <a:latin typeface="Monaco" pitchFamily="2" charset="77"/>
            </a:endParaRPr>
          </a:p>
          <a:p>
            <a:endParaRPr lang="it-IT" dirty="0">
              <a:latin typeface="Monaco" pitchFamily="2" charset="77"/>
            </a:endParaRPr>
          </a:p>
          <a:p>
            <a:r>
              <a:rPr lang="it-IT" dirty="0" err="1">
                <a:latin typeface="Monaco" pitchFamily="2" charset="77"/>
              </a:rPr>
              <a:t>DigitalOut</a:t>
            </a:r>
            <a:r>
              <a:rPr lang="it-IT" dirty="0">
                <a:latin typeface="Monaco" pitchFamily="2" charset="77"/>
              </a:rPr>
              <a:t> </a:t>
            </a:r>
            <a:r>
              <a:rPr lang="it-IT" dirty="0" err="1">
                <a:latin typeface="Monaco" pitchFamily="2" charset="77"/>
              </a:rPr>
              <a:t>myled</a:t>
            </a:r>
            <a:r>
              <a:rPr lang="it-IT" dirty="0">
                <a:latin typeface="Monaco" pitchFamily="2" charset="77"/>
              </a:rPr>
              <a:t>(LED1);</a:t>
            </a:r>
          </a:p>
          <a:p>
            <a:r>
              <a:rPr lang="it-IT" dirty="0">
                <a:latin typeface="Monaco" pitchFamily="2" charset="77"/>
              </a:rPr>
              <a:t>Serial pc(USBTX, USBRX);</a:t>
            </a:r>
            <a:br>
              <a:rPr lang="it-IT" dirty="0">
                <a:latin typeface="Monaco" pitchFamily="2" charset="77"/>
              </a:rPr>
            </a:br>
            <a:endParaRPr lang="it-IT" dirty="0">
              <a:latin typeface="Monaco" pitchFamily="2" charset="77"/>
            </a:endParaRPr>
          </a:p>
          <a:p>
            <a:r>
              <a:rPr lang="it-IT" dirty="0" err="1">
                <a:solidFill>
                  <a:srgbClr val="931A68"/>
                </a:solidFill>
                <a:latin typeface="Monaco" pitchFamily="2" charset="77"/>
              </a:rPr>
              <a:t>int</a:t>
            </a:r>
            <a:r>
              <a:rPr lang="it-IT" dirty="0">
                <a:latin typeface="Monaco" pitchFamily="2" charset="77"/>
              </a:rPr>
              <a:t> </a:t>
            </a:r>
            <a:r>
              <a:rPr lang="it-IT" dirty="0" err="1">
                <a:latin typeface="Monaco" pitchFamily="2" charset="77"/>
              </a:rPr>
              <a:t>main</a:t>
            </a:r>
            <a:r>
              <a:rPr lang="it-IT" dirty="0">
                <a:latin typeface="Monaco" pitchFamily="2" charset="77"/>
              </a:rPr>
              <a:t>() {</a:t>
            </a:r>
          </a:p>
          <a:p>
            <a:r>
              <a:rPr lang="it-IT" dirty="0">
                <a:latin typeface="Monaco" pitchFamily="2" charset="77"/>
              </a:rPr>
              <a:t>    </a:t>
            </a:r>
            <a:r>
              <a:rPr lang="it-IT" dirty="0" err="1">
                <a:solidFill>
                  <a:srgbClr val="931A68"/>
                </a:solidFill>
                <a:latin typeface="Monaco" pitchFamily="2" charset="77"/>
              </a:rPr>
              <a:t>char</a:t>
            </a:r>
            <a:r>
              <a:rPr lang="it-IT" dirty="0">
                <a:latin typeface="Monaco" pitchFamily="2" charset="77"/>
              </a:rPr>
              <a:t> buffer[128];</a:t>
            </a:r>
          </a:p>
          <a:p>
            <a:endParaRPr lang="it-IT" dirty="0">
              <a:latin typeface="Monaco" pitchFamily="2" charset="77"/>
            </a:endParaRPr>
          </a:p>
          <a:p>
            <a:r>
              <a:rPr lang="it-IT" dirty="0">
                <a:latin typeface="Monaco" pitchFamily="2" charset="77"/>
              </a:rPr>
              <a:t>    </a:t>
            </a:r>
            <a:r>
              <a:rPr lang="it-IT" dirty="0" err="1">
                <a:latin typeface="Monaco" pitchFamily="2" charset="77"/>
              </a:rPr>
              <a:t>pc.printf</a:t>
            </a:r>
            <a:r>
              <a:rPr lang="it-IT" dirty="0">
                <a:latin typeface="Monaco" pitchFamily="2" charset="77"/>
              </a:rPr>
              <a:t>(</a:t>
            </a:r>
            <a:r>
              <a:rPr lang="it-IT" dirty="0">
                <a:solidFill>
                  <a:srgbClr val="3933FF"/>
                </a:solidFill>
                <a:latin typeface="Monaco" pitchFamily="2" charset="77"/>
              </a:rPr>
              <a:t>"</a:t>
            </a:r>
            <a:r>
              <a:rPr lang="it-IT" dirty="0" err="1">
                <a:solidFill>
                  <a:srgbClr val="3933FF"/>
                </a:solidFill>
                <a:latin typeface="Monaco" pitchFamily="2" charset="77"/>
              </a:rPr>
              <a:t>Starting</a:t>
            </a:r>
            <a:r>
              <a:rPr lang="it-IT" dirty="0">
                <a:solidFill>
                  <a:srgbClr val="3933FF"/>
                </a:solidFill>
                <a:latin typeface="Monaco" pitchFamily="2" charset="77"/>
              </a:rPr>
              <a:t>..\</a:t>
            </a:r>
            <a:r>
              <a:rPr lang="it-IT" dirty="0" err="1">
                <a:solidFill>
                  <a:srgbClr val="3933FF"/>
                </a:solidFill>
                <a:latin typeface="Monaco" pitchFamily="2" charset="77"/>
              </a:rPr>
              <a:t>n</a:t>
            </a:r>
            <a:r>
              <a:rPr lang="it-IT" dirty="0">
                <a:solidFill>
                  <a:srgbClr val="3933FF"/>
                </a:solidFill>
                <a:latin typeface="Monaco" pitchFamily="2" charset="77"/>
              </a:rPr>
              <a:t>"</a:t>
            </a:r>
            <a:r>
              <a:rPr lang="it-IT" dirty="0">
                <a:latin typeface="Monaco" pitchFamily="2" charset="77"/>
              </a:rPr>
              <a:t>);</a:t>
            </a:r>
          </a:p>
          <a:p>
            <a:endParaRPr lang="it-IT" dirty="0">
              <a:latin typeface="Monaco" pitchFamily="2" charset="77"/>
            </a:endParaRPr>
          </a:p>
          <a:p>
            <a:r>
              <a:rPr lang="it-IT" dirty="0">
                <a:latin typeface="Monaco" pitchFamily="2" charset="77"/>
              </a:rPr>
              <a:t>    </a:t>
            </a:r>
            <a:r>
              <a:rPr lang="it-IT" dirty="0" err="1">
                <a:solidFill>
                  <a:srgbClr val="931A68"/>
                </a:solidFill>
                <a:latin typeface="Monaco" pitchFamily="2" charset="77"/>
              </a:rPr>
              <a:t>while</a:t>
            </a:r>
            <a:r>
              <a:rPr lang="it-IT" dirty="0">
                <a:latin typeface="Monaco" pitchFamily="2" charset="77"/>
              </a:rPr>
              <a:t> (1) {</a:t>
            </a:r>
          </a:p>
          <a:p>
            <a:r>
              <a:rPr lang="it-IT" dirty="0">
                <a:latin typeface="Monaco" pitchFamily="2" charset="77"/>
              </a:rPr>
              <a:t>        </a:t>
            </a:r>
            <a:r>
              <a:rPr lang="it-IT" dirty="0" err="1">
                <a:latin typeface="Monaco" pitchFamily="2" charset="77"/>
              </a:rPr>
              <a:t>pc.gets</a:t>
            </a:r>
            <a:r>
              <a:rPr lang="it-IT" dirty="0">
                <a:latin typeface="Monaco" pitchFamily="2" charset="77"/>
              </a:rPr>
              <a:t>(buffer, 4);</a:t>
            </a:r>
          </a:p>
          <a:p>
            <a:r>
              <a:rPr lang="it-IT" dirty="0">
                <a:latin typeface="Monaco" pitchFamily="2" charset="77"/>
              </a:rPr>
              <a:t>        </a:t>
            </a:r>
            <a:r>
              <a:rPr lang="it-IT" dirty="0" err="1">
                <a:latin typeface="Monaco" pitchFamily="2" charset="77"/>
              </a:rPr>
              <a:t>pc.printf</a:t>
            </a:r>
            <a:r>
              <a:rPr lang="it-IT" dirty="0">
                <a:latin typeface="Monaco" pitchFamily="2" charset="77"/>
              </a:rPr>
              <a:t>(</a:t>
            </a:r>
            <a:r>
              <a:rPr lang="it-IT" dirty="0">
                <a:solidFill>
                  <a:srgbClr val="3933FF"/>
                </a:solidFill>
                <a:latin typeface="Monaco" pitchFamily="2" charset="77"/>
              </a:rPr>
              <a:t>"I </a:t>
            </a:r>
            <a:r>
              <a:rPr lang="it-IT" dirty="0" err="1">
                <a:solidFill>
                  <a:srgbClr val="3933FF"/>
                </a:solidFill>
                <a:latin typeface="Monaco" pitchFamily="2" charset="77"/>
              </a:rPr>
              <a:t>got</a:t>
            </a:r>
            <a:r>
              <a:rPr lang="it-IT" dirty="0">
                <a:solidFill>
                  <a:srgbClr val="3933FF"/>
                </a:solidFill>
                <a:latin typeface="Monaco" pitchFamily="2" charset="77"/>
              </a:rPr>
              <a:t> '%s'\</a:t>
            </a:r>
            <a:r>
              <a:rPr lang="it-IT" dirty="0" err="1">
                <a:solidFill>
                  <a:srgbClr val="3933FF"/>
                </a:solidFill>
                <a:latin typeface="Monaco" pitchFamily="2" charset="77"/>
              </a:rPr>
              <a:t>n</a:t>
            </a:r>
            <a:r>
              <a:rPr lang="it-IT" dirty="0">
                <a:solidFill>
                  <a:srgbClr val="3933FF"/>
                </a:solidFill>
                <a:latin typeface="Monaco" pitchFamily="2" charset="77"/>
              </a:rPr>
              <a:t>"</a:t>
            </a:r>
            <a:r>
              <a:rPr lang="it-IT" dirty="0">
                <a:latin typeface="Monaco" pitchFamily="2" charset="77"/>
              </a:rPr>
              <a:t>, buffer);</a:t>
            </a:r>
          </a:p>
          <a:p>
            <a:r>
              <a:rPr lang="it-IT" dirty="0">
                <a:latin typeface="Monaco" pitchFamily="2" charset="77"/>
              </a:rPr>
              <a:t>    }</a:t>
            </a:r>
          </a:p>
          <a:p>
            <a:r>
              <a:rPr lang="it-IT" dirty="0">
                <a:latin typeface="Monaco" pitchFamily="2" charset="77"/>
              </a:rPr>
              <a:t>}</a:t>
            </a:r>
            <a:endParaRPr lang="it-IT" dirty="0">
              <a:effectLst/>
              <a:latin typeface="Monaco" pitchFamily="2" charset="77"/>
            </a:endParaRPr>
          </a:p>
        </p:txBody>
      </p:sp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D5B495C9-25C2-F644-A656-CDB488DD8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3140" y="923074"/>
            <a:ext cx="2250549" cy="1481459"/>
          </a:xfrm>
          <a:prstGeom prst="wedgeRoundRectCallout">
            <a:avLst>
              <a:gd name="adj1" fmla="val -178923"/>
              <a:gd name="adj2" fmla="val 46018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The built-in 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Serial</a:t>
            </a:r>
            <a:r>
              <a:rPr lang="en-US" dirty="0"/>
              <a:t> class allows to use </a:t>
            </a:r>
            <a:r>
              <a:rPr lang="en-US" dirty="0" err="1"/>
              <a:t>STDin</a:t>
            </a:r>
            <a:r>
              <a:rPr lang="en-US" dirty="0"/>
              <a:t> and </a:t>
            </a:r>
            <a:r>
              <a:rPr lang="en-US" dirty="0" err="1"/>
              <a:t>STDout</a:t>
            </a:r>
            <a:r>
              <a:rPr lang="en-US" dirty="0"/>
              <a:t> through the USB connect!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Rounded Rectangular Callout 13">
            <a:extLst>
              <a:ext uri="{FF2B5EF4-FFF2-40B4-BE49-F238E27FC236}">
                <a16:creationId xmlns:a16="http://schemas.microsoft.com/office/drawing/2014/main" id="{F7CCCCB8-75B4-CC40-8A0C-522F0C51B0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3139" y="4071199"/>
            <a:ext cx="2250549" cy="1481459"/>
          </a:xfrm>
          <a:prstGeom prst="wedgeRoundRectCallout">
            <a:avLst>
              <a:gd name="adj1" fmla="val -76595"/>
              <a:gd name="adj2" fmla="val -17991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Need terminal software to read and write form the USB serial line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29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269" y="1136233"/>
            <a:ext cx="5938838" cy="394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7372099"/>
      </p:ext>
    </p:extLst>
  </p:cSld>
  <p:clrMapOvr>
    <a:masterClrMapping/>
  </p:clrMapOvr>
</p:sld>
</file>

<file path=ppt/theme/theme1.xml><?xml version="1.0" encoding="utf-8"?>
<a:theme xmlns:a="http://schemas.openxmlformats.org/drawingml/2006/main" name="POL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7289</TotalTime>
  <Words>923</Words>
  <Application>Microsoft Macintosh PowerPoint</Application>
  <PresentationFormat>On-screen Show (4:3)</PresentationFormat>
  <Paragraphs>127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Cabin</vt:lpstr>
      <vt:lpstr>Calibri</vt:lpstr>
      <vt:lpstr>Courier New</vt:lpstr>
      <vt:lpstr>Garamond</vt:lpstr>
      <vt:lpstr>Monaco</vt:lpstr>
      <vt:lpstr>POLI</vt:lpstr>
      <vt:lpstr>Fundamentals of IoT Software © 2021 by  Luca Mottola  is licensed under CC BY-NC 4.0   To view a copy of this license, visit creativecommons.org/licenses/by-nc/4.0/</vt:lpstr>
      <vt:lpstr>Fundamentals of  IoT Software Mbed Timers and Threads  Luca Mottola luca.mottola@polimi.it (version 0.1)</vt:lpstr>
      <vt:lpstr>How To Blink?</vt:lpstr>
      <vt:lpstr>How To Blink Better… </vt:lpstr>
      <vt:lpstr>How To Blink Best! </vt:lpstr>
      <vt:lpstr>How To Blink Best and Generic! </vt:lpstr>
      <vt:lpstr>PowerPoint Presentation</vt:lpstr>
      <vt:lpstr>STDin and STDout</vt:lpstr>
      <vt:lpstr>PowerPoint Presentation</vt:lpstr>
      <vt:lpstr>Exercise 8</vt:lpstr>
    </vt:vector>
  </TitlesOfParts>
  <Company>Area Servizi 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Alessandro Colleoni</dc:creator>
  <cp:lastModifiedBy>Luca Mottola</cp:lastModifiedBy>
  <cp:revision>325</cp:revision>
  <cp:lastPrinted>2017-11-28T22:09:08Z</cp:lastPrinted>
  <dcterms:created xsi:type="dcterms:W3CDTF">2015-05-26T12:27:57Z</dcterms:created>
  <dcterms:modified xsi:type="dcterms:W3CDTF">2021-03-17T15:23:58Z</dcterms:modified>
</cp:coreProperties>
</file>