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50" r:id="rId2"/>
    <p:sldId id="419" r:id="rId3"/>
    <p:sldId id="432" r:id="rId4"/>
    <p:sldId id="434" r:id="rId5"/>
    <p:sldId id="366" r:id="rId6"/>
    <p:sldId id="433" r:id="rId7"/>
    <p:sldId id="435" r:id="rId8"/>
    <p:sldId id="376" r:id="rId9"/>
    <p:sldId id="402" r:id="rId10"/>
    <p:sldId id="436" r:id="rId11"/>
    <p:sldId id="437" r:id="rId12"/>
    <p:sldId id="438" r:id="rId1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 autoAdjust="0"/>
    <p:restoredTop sz="88571"/>
  </p:normalViewPr>
  <p:slideViewPr>
    <p:cSldViewPr snapToGrid="0" snapToObjects="1">
      <p:cViewPr varScale="1">
        <p:scale>
          <a:sx n="113" d="100"/>
          <a:sy n="113" d="100"/>
        </p:scale>
        <p:origin x="25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78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7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5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IOTSoftware-EventQueue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2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Import and run the </a:t>
            </a:r>
            <a:r>
              <a:rPr lang="en-US" dirty="0" err="1"/>
              <a:t>EventQueue</a:t>
            </a:r>
            <a:r>
              <a:rPr lang="en-US" dirty="0"/>
              <a:t> example!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21603E-98F1-7242-8728-F5C5DB239C72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B94F4AA-C73F-994C-A3C5-D8ED7633A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CE3BA57-07BA-564B-A4CC-D506BEEB4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3B2643C-B1A8-9B4F-BEF6-B6841F61C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276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 Variables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1" y="979565"/>
            <a:ext cx="5171068" cy="4980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 err="1"/>
              <a:t>Mbed</a:t>
            </a:r>
            <a:r>
              <a:rPr lang="en-US" altLang="en-US" dirty="0"/>
              <a:t> provides traditional thread synchronization functionality</a:t>
            </a:r>
          </a:p>
          <a:p>
            <a:pPr lvl="1"/>
            <a:r>
              <a:rPr lang="en-US" altLang="en-US" dirty="0"/>
              <a:t>Including mutex, semaphores, …</a:t>
            </a:r>
          </a:p>
          <a:p>
            <a:r>
              <a:rPr lang="en-US" altLang="en-US" dirty="0"/>
              <a:t>Instances of </a:t>
            </a:r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ConditionVariable</a:t>
            </a:r>
            <a:r>
              <a:rPr lang="en-US" altLang="en-US" dirty="0"/>
              <a:t> may be used to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wait</a:t>
            </a:r>
            <a:r>
              <a:rPr lang="en-US" altLang="en-US" dirty="0"/>
              <a:t> or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notify</a:t>
            </a:r>
            <a:r>
              <a:rPr lang="en-US" altLang="en-US" dirty="0"/>
              <a:t> between threads when using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Mutex</a:t>
            </a:r>
            <a:r>
              <a:rPr lang="en-US" altLang="en-US" dirty="0"/>
              <a:t> to protect critical sections</a:t>
            </a:r>
          </a:p>
          <a:p>
            <a:pPr lvl="1"/>
            <a:r>
              <a:rPr lang="en-US" altLang="en-US" dirty="0"/>
              <a:t>It automatically acquires or releases the relevant mutex!</a:t>
            </a:r>
          </a:p>
          <a:p>
            <a:pPr lvl="1"/>
            <a:r>
              <a:rPr lang="en-US" altLang="en-US" dirty="0"/>
              <a:t>Cannot use </a:t>
            </a:r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ConditionVariable</a:t>
            </a:r>
            <a:r>
              <a:rPr lang="en-US" altLang="en-US" dirty="0"/>
              <a:t> inside an interrupt context!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0369D-8B0C-A941-89B7-AE3D28A7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55" y="1394430"/>
            <a:ext cx="3283616" cy="38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9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ConditionVariable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ACFF7A-3627-9D48-A5F4-E4E7353DF3FA}"/>
              </a:ext>
            </a:extLst>
          </p:cNvPr>
          <p:cNvSpPr/>
          <p:nvPr/>
        </p:nvSpPr>
        <p:spPr>
          <a:xfrm>
            <a:off x="3618818" y="817225"/>
            <a:ext cx="5413022" cy="54784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400" dirty="0" err="1">
                <a:latin typeface="Monaco" pitchFamily="2" charset="77"/>
              </a:rPr>
              <a:t>Mutex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mutex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r>
              <a:rPr lang="it-IT" sz="1400" dirty="0" err="1">
                <a:latin typeface="Monaco" pitchFamily="2" charset="77"/>
              </a:rPr>
              <a:t>ConditionVariable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cond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mutex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r>
              <a:rPr lang="it-IT" sz="1400" dirty="0">
                <a:latin typeface="Monaco" pitchFamily="2" charset="77"/>
              </a:rPr>
              <a:t>uint32_t </a:t>
            </a:r>
            <a:r>
              <a:rPr lang="it-IT" sz="1400" dirty="0" err="1">
                <a:latin typeface="Monaco" pitchFamily="2" charset="77"/>
              </a:rPr>
              <a:t>count</a:t>
            </a:r>
            <a:r>
              <a:rPr lang="it-IT" sz="1400" dirty="0">
                <a:latin typeface="Monaco" pitchFamily="2" charset="77"/>
              </a:rPr>
              <a:t> = 0;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worker_thread</a:t>
            </a:r>
            <a:r>
              <a:rPr lang="it-IT" sz="1400" dirty="0">
                <a:latin typeface="Monaco" pitchFamily="2" charset="77"/>
              </a:rPr>
              <a:t>() {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mutex.lock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>
                <a:solidFill>
                  <a:srgbClr val="7F0055"/>
                </a:solidFill>
                <a:latin typeface="Monaco" pitchFamily="2" charset="77"/>
              </a:rPr>
              <a:t>do</a:t>
            </a:r>
            <a:r>
              <a:rPr lang="it-IT" sz="1400" dirty="0">
                <a:latin typeface="Monaco" pitchFamily="2" charset="77"/>
              </a:rPr>
              <a:t> {</a:t>
            </a:r>
          </a:p>
          <a:p>
            <a:r>
              <a:rPr lang="it-IT" sz="1400" dirty="0">
                <a:solidFill>
                  <a:srgbClr val="3F7F5F"/>
                </a:solidFill>
                <a:latin typeface="Monaco" pitchFamily="2" charset="77"/>
              </a:rPr>
              <a:t>		// Do </a:t>
            </a:r>
            <a:r>
              <a:rPr lang="it-IT" sz="1400" dirty="0" err="1">
                <a:solidFill>
                  <a:srgbClr val="3F7F5F"/>
                </a:solidFill>
                <a:latin typeface="Monaco" pitchFamily="2" charset="77"/>
              </a:rPr>
              <a:t>something</a:t>
            </a:r>
            <a:r>
              <a:rPr lang="it-IT" sz="1400" dirty="0">
                <a:solidFill>
                  <a:srgbClr val="3F7F5F"/>
                </a:solidFill>
                <a:latin typeface="Monaco" pitchFamily="2" charset="77"/>
              </a:rPr>
              <a:t> with </a:t>
            </a:r>
            <a:r>
              <a:rPr lang="it-IT" sz="1400" dirty="0" err="1">
                <a:solidFill>
                  <a:srgbClr val="3F7F5F"/>
                </a:solidFill>
                <a:latin typeface="Monaco" pitchFamily="2" charset="77"/>
              </a:rPr>
              <a:t>count</a:t>
            </a:r>
            <a:endParaRPr lang="it-IT" sz="1400" dirty="0">
              <a:solidFill>
                <a:srgbClr val="3F7F5F"/>
              </a:solidFill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latin typeface="Monaco" pitchFamily="2" charset="77"/>
              </a:rPr>
              <a:t>cond.wait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latin typeface="Monaco" pitchFamily="2" charset="77"/>
              </a:rPr>
              <a:t>    }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while</a:t>
            </a:r>
            <a:r>
              <a:rPr lang="it-IT" sz="1400" dirty="0">
                <a:latin typeface="Monaco" pitchFamily="2" charset="77"/>
              </a:rPr>
              <a:t> (1);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mutex.unlock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latin typeface="Monaco" pitchFamily="2" charset="77"/>
              </a:rPr>
              <a:t>}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int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main</a:t>
            </a:r>
            <a:r>
              <a:rPr lang="it-IT" sz="1400" dirty="0">
                <a:latin typeface="Monaco" pitchFamily="2" charset="77"/>
              </a:rPr>
              <a:t>() {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Thread</a:t>
            </a:r>
            <a:r>
              <a:rPr lang="it-IT" sz="1400" dirty="0">
                <a:latin typeface="Monaco" pitchFamily="2" charset="77"/>
              </a:rPr>
              <a:t> </a:t>
            </a:r>
            <a:r>
              <a:rPr lang="it-IT" sz="1400" dirty="0" err="1">
                <a:latin typeface="Monaco" pitchFamily="2" charset="77"/>
              </a:rPr>
              <a:t>thread</a:t>
            </a:r>
            <a:r>
              <a:rPr lang="it-IT" sz="1400" dirty="0">
                <a:latin typeface="Monaco" pitchFamily="2" charset="77"/>
              </a:rPr>
              <a:t>;</a:t>
            </a: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latin typeface="Monaco" pitchFamily="2" charset="77"/>
              </a:rPr>
              <a:t>thread.start</a:t>
            </a:r>
            <a:r>
              <a:rPr lang="it-IT" sz="1400" dirty="0">
                <a:latin typeface="Monaco" pitchFamily="2" charset="77"/>
              </a:rPr>
              <a:t>(</a:t>
            </a:r>
            <a:r>
              <a:rPr lang="it-IT" sz="1400" dirty="0" err="1">
                <a:latin typeface="Monaco" pitchFamily="2" charset="77"/>
              </a:rPr>
              <a:t>worker_thread</a:t>
            </a:r>
            <a:r>
              <a:rPr lang="it-IT" sz="1400" dirty="0">
                <a:latin typeface="Monaco" pitchFamily="2" charset="77"/>
              </a:rPr>
              <a:t>);</a:t>
            </a:r>
          </a:p>
          <a:p>
            <a:endParaRPr lang="it-IT" sz="1400" dirty="0">
              <a:latin typeface="Monaco" pitchFamily="2" charset="77"/>
            </a:endParaRPr>
          </a:p>
          <a:p>
            <a:r>
              <a:rPr lang="it-IT" sz="1400" dirty="0">
                <a:latin typeface="Monaco" pitchFamily="2" charset="77"/>
              </a:rPr>
              <a:t>    </a:t>
            </a:r>
            <a:r>
              <a:rPr lang="it-IT" sz="1400" dirty="0" err="1">
                <a:solidFill>
                  <a:srgbClr val="7F0055"/>
                </a:solidFill>
                <a:latin typeface="Monaco" pitchFamily="2" charset="77"/>
              </a:rPr>
              <a:t>while</a:t>
            </a:r>
            <a:r>
              <a:rPr lang="it-IT" sz="1400" dirty="0">
                <a:solidFill>
                  <a:srgbClr val="7F0055"/>
                </a:solidFill>
                <a:latin typeface="Monaco" pitchFamily="2" charset="77"/>
              </a:rPr>
              <a:t> </a:t>
            </a:r>
            <a:r>
              <a:rPr lang="it-IT" sz="1400" dirty="0">
                <a:latin typeface="Monaco" pitchFamily="2" charset="77"/>
              </a:rPr>
              <a:t>(1) {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latin typeface="Monaco" pitchFamily="2" charset="77"/>
              </a:rPr>
              <a:t>mutex.lock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solidFill>
                  <a:srgbClr val="000000"/>
                </a:solidFill>
                <a:latin typeface="Monaco" pitchFamily="2" charset="77"/>
              </a:rPr>
              <a:t> </a:t>
            </a:r>
            <a:r>
              <a:rPr lang="it-IT" sz="1400" dirty="0">
                <a:latin typeface="Monaco" pitchFamily="2" charset="77"/>
              </a:rPr>
              <a:t>       </a:t>
            </a:r>
            <a:r>
              <a:rPr lang="it-IT" sz="1400" dirty="0" err="1">
                <a:latin typeface="Monaco" pitchFamily="2" charset="77"/>
              </a:rPr>
              <a:t>count</a:t>
            </a:r>
            <a:r>
              <a:rPr lang="it-IT" sz="1400" dirty="0">
                <a:latin typeface="Monaco" pitchFamily="2" charset="77"/>
              </a:rPr>
              <a:t>++;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latin typeface="Monaco" pitchFamily="2" charset="77"/>
              </a:rPr>
              <a:t>cond.notify_all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latin typeface="Monaco" pitchFamily="2" charset="77"/>
              </a:rPr>
              <a:t>mutex.unlock</a:t>
            </a:r>
            <a:r>
              <a:rPr lang="it-IT" sz="1400" dirty="0">
                <a:latin typeface="Monaco" pitchFamily="2" charset="77"/>
              </a:rPr>
              <a:t>();</a:t>
            </a:r>
          </a:p>
          <a:p>
            <a:r>
              <a:rPr lang="it-IT" sz="1400" dirty="0">
                <a:latin typeface="Monaco" pitchFamily="2" charset="77"/>
              </a:rPr>
              <a:t>        </a:t>
            </a:r>
            <a:r>
              <a:rPr lang="it-IT" sz="1400" dirty="0" err="1">
                <a:latin typeface="Monaco" pitchFamily="2" charset="77"/>
              </a:rPr>
              <a:t>wait</a:t>
            </a:r>
            <a:r>
              <a:rPr lang="it-IT" sz="1400" dirty="0">
                <a:latin typeface="Monaco" pitchFamily="2" charset="77"/>
              </a:rPr>
              <a:t>(1.0);</a:t>
            </a:r>
          </a:p>
          <a:p>
            <a:r>
              <a:rPr lang="it-IT" sz="1400" dirty="0">
                <a:latin typeface="Monaco" pitchFamily="2" charset="77"/>
              </a:rPr>
              <a:t>    }</a:t>
            </a:r>
          </a:p>
          <a:p>
            <a:r>
              <a:rPr lang="it-IT" sz="1400" dirty="0">
                <a:latin typeface="Monaco" pitchFamily="2" charset="77"/>
              </a:rPr>
              <a:t>}</a:t>
            </a:r>
            <a:endParaRPr lang="it-IT" sz="1400" dirty="0">
              <a:effectLst/>
              <a:latin typeface="Monaco" pitchFamily="2" charset="77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0A0FFD6D-E759-0C49-8107-C8F8DFD3F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206398"/>
            <a:ext cx="2878667" cy="902453"/>
          </a:xfrm>
          <a:prstGeom prst="wedgeRoundRectCallout">
            <a:avLst>
              <a:gd name="adj1" fmla="val 68951"/>
              <a:gd name="adj2" fmla="val -4852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condition variable is associated to a mutex when creating the object instance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9C330A96-3C89-1149-84FF-9FCA90B0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21" y="4749149"/>
            <a:ext cx="2472266" cy="902453"/>
          </a:xfrm>
          <a:prstGeom prst="wedgeRoundRectCallout">
            <a:avLst>
              <a:gd name="adj1" fmla="val 119636"/>
              <a:gd name="adj2" fmla="val -1475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Change count and notify all those waiting on that mutex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C0BB5E78-039E-AE47-855A-BDEFD67A3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417" y="2653983"/>
            <a:ext cx="2766506" cy="902453"/>
          </a:xfrm>
          <a:prstGeom prst="wedgeRoundRectCallout">
            <a:avLst>
              <a:gd name="adj1" fmla="val 79969"/>
              <a:gd name="adj2" fmla="val -460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Wait for the condition to change, also releases and reacquires the lock!</a:t>
            </a:r>
          </a:p>
        </p:txBody>
      </p:sp>
    </p:spTree>
    <p:extLst>
      <p:ext uri="{BB962C8B-B14F-4D97-AF65-F5344CB8AC3E}">
        <p14:creationId xmlns:p14="http://schemas.microsoft.com/office/powerpoint/2010/main" val="19646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11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Now you can create the producer-consumer pattern in </a:t>
            </a:r>
            <a:r>
              <a:rPr lang="en-US" altLang="en-US" b="0" dirty="0" err="1"/>
              <a:t>Mbed</a:t>
            </a:r>
            <a:r>
              <a:rPr lang="en-US" altLang="en-US" b="0" dirty="0"/>
              <a:t>!</a:t>
            </a:r>
          </a:p>
          <a:p>
            <a:r>
              <a:rPr lang="en-US" b="0" dirty="0"/>
              <a:t>Use a shared queue of X items</a:t>
            </a:r>
          </a:p>
          <a:p>
            <a:r>
              <a:rPr lang="en-US" b="0" dirty="0"/>
              <a:t>One thread adds items at random times</a:t>
            </a:r>
          </a:p>
          <a:p>
            <a:r>
              <a:rPr lang="en-US" b="0" dirty="0"/>
              <a:t>The other thread pulls at random times</a:t>
            </a:r>
          </a:p>
          <a:p>
            <a:r>
              <a:rPr lang="en-US" b="0" dirty="0"/>
              <a:t>They need to synchronize when the </a:t>
            </a:r>
            <a:br>
              <a:rPr lang="en-US" b="0" dirty="0"/>
            </a:br>
            <a:r>
              <a:rPr lang="en-US" b="0" dirty="0"/>
              <a:t>queue is full (producer) or empty </a:t>
            </a:r>
            <a:br>
              <a:rPr lang="en-US" b="0" dirty="0"/>
            </a:br>
            <a:r>
              <a:rPr lang="en-US" b="0" dirty="0"/>
              <a:t>(consumer)!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rand() </a:t>
            </a:r>
            <a:r>
              <a:rPr lang="en-US" dirty="0"/>
              <a:t>for random number generation</a:t>
            </a:r>
          </a:p>
          <a:p>
            <a:pPr lvl="1"/>
            <a:r>
              <a:rPr lang="en-US" b="0" dirty="0"/>
              <a:t>Your </a:t>
            </a:r>
            <a:r>
              <a:rPr lang="en-US" b="0" dirty="0" err="1"/>
              <a:t>Mbed</a:t>
            </a:r>
            <a:r>
              <a:rPr lang="en-US" b="0" dirty="0"/>
              <a:t> board may or may not </a:t>
            </a:r>
            <a:r>
              <a:rPr lang="en-US" dirty="0"/>
              <a:t>be equipped </a:t>
            </a:r>
            <a:br>
              <a:rPr lang="en-US" dirty="0"/>
            </a:br>
            <a:r>
              <a:rPr lang="en-US" dirty="0"/>
              <a:t>with a hardware random number generator!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Advanced Concurrency in </a:t>
            </a:r>
            <a:r>
              <a:rPr lang="en-US" sz="3600" dirty="0" err="1">
                <a:solidFill>
                  <a:schemeClr val="bg1"/>
                </a:solidFill>
              </a:rPr>
              <a:t>Mbed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Interrupts (1/2) 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709095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/>
              <a:t>MCUs emit </a:t>
            </a:r>
            <a:r>
              <a:rPr lang="en-US" altLang="en-US" b="1"/>
              <a:t>interrupts</a:t>
            </a:r>
            <a:r>
              <a:rPr lang="en-US" altLang="en-US"/>
              <a:t> to </a:t>
            </a:r>
            <a:br>
              <a:rPr lang="en-US" altLang="en-US"/>
            </a:br>
            <a:r>
              <a:rPr lang="en-US" altLang="en-US"/>
              <a:t>signal events that require </a:t>
            </a:r>
            <a:br>
              <a:rPr lang="en-US" altLang="en-US"/>
            </a:br>
            <a:r>
              <a:rPr lang="en-US" altLang="en-US"/>
              <a:t>immediate actions</a:t>
            </a:r>
          </a:p>
          <a:p>
            <a:pPr lvl="1"/>
            <a:r>
              <a:rPr lang="en-US" altLang="en-US"/>
              <a:t>A timer expired, a packet arrived, the ADC concluded</a:t>
            </a:r>
          </a:p>
          <a:p>
            <a:r>
              <a:rPr lang="en-US" altLang="en-US" err="1"/>
              <a:t>Mbed</a:t>
            </a:r>
            <a:r>
              <a:rPr lang="en-US" altLang="en-US"/>
              <a:t> exposes interrupt handlers</a:t>
            </a:r>
          </a:p>
          <a:p>
            <a:pPr lvl="1"/>
            <a:r>
              <a:rPr lang="en-US" altLang="en-US"/>
              <a:t>Preempt any currently running thread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67DD1-8647-3243-A61E-5C989DF8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89" y="18343"/>
            <a:ext cx="2810933" cy="25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Interrupts  (2/2)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709095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1"/>
              <a:t>Interrupt service routines </a:t>
            </a:r>
            <a:r>
              <a:rPr lang="en-US" altLang="en-US"/>
              <a:t>(ISR) need special care</a:t>
            </a:r>
          </a:p>
          <a:p>
            <a:pPr lvl="1"/>
            <a:r>
              <a:rPr lang="en-US" altLang="en-US"/>
              <a:t>The execution of certain functions is not safe, e.g., I/O</a:t>
            </a:r>
          </a:p>
          <a:p>
            <a:pPr lvl="1"/>
            <a:r>
              <a:rPr lang="en-US" altLang="en-US" err="1"/>
              <a:t>Mbed</a:t>
            </a:r>
            <a:r>
              <a:rPr lang="en-US" altLang="en-US"/>
              <a:t> RTOS objects and functions are often prohibited</a:t>
            </a:r>
          </a:p>
          <a:p>
            <a:pPr lvl="1"/>
            <a:r>
              <a:rPr lang="en-US" altLang="en-US"/>
              <a:t>Needs to finish ASAP, to serve other interrupts</a:t>
            </a:r>
          </a:p>
          <a:p>
            <a:r>
              <a:rPr lang="en-US" altLang="en-US"/>
              <a:t>The </a:t>
            </a:r>
            <a:r>
              <a:rPr lang="en-US" altLang="en-US" err="1"/>
              <a:t>DigitalIn</a:t>
            </a:r>
            <a:r>
              <a:rPr lang="en-US" altLang="en-US"/>
              <a:t> built-in class may detect the rising and falling edge of the interrupt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D1A3B-8CA0-F144-BBC9-CB1EBA985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72" y="4642060"/>
            <a:ext cx="3088217" cy="1736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C11CC-3918-7E42-A180-ED2CC4867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193"/>
          <a:stretch/>
        </p:blipFill>
        <p:spPr>
          <a:xfrm>
            <a:off x="5322713" y="4815631"/>
            <a:ext cx="3088217" cy="13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EventQueue</a:t>
            </a:r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709095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err="1"/>
              <a:t>Mbed</a:t>
            </a:r>
            <a:r>
              <a:rPr lang="en-US" altLang="en-US"/>
              <a:t> </a:t>
            </a:r>
            <a:r>
              <a:rPr lang="en-US" alt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EventQueue</a:t>
            </a:r>
            <a:r>
              <a:rPr lang="en-US" altLang="en-US"/>
              <a:t> allows you to defer the execution to a different context	</a:t>
            </a:r>
          </a:p>
          <a:p>
            <a:pPr lvl="1"/>
            <a:r>
              <a:rPr lang="en-US" altLang="en-US"/>
              <a:t>It is most often used to defer the execution of a functionality handling interrupts to a thread</a:t>
            </a:r>
          </a:p>
          <a:p>
            <a:pPr lvl="1"/>
            <a:r>
              <a:rPr lang="en-US" altLang="en-US"/>
              <a:t>Multiple queues may exist, with different threads running at different priorities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79D9C3-12DA-A448-9DB8-DEEE2E47B035}"/>
              </a:ext>
            </a:extLst>
          </p:cNvPr>
          <p:cNvSpPr/>
          <p:nvPr/>
        </p:nvSpPr>
        <p:spPr>
          <a:xfrm>
            <a:off x="409694" y="3943642"/>
            <a:ext cx="8542945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7F0055"/>
                </a:solidFill>
                <a:latin typeface="Monaco" pitchFamily="2" charset="77"/>
              </a:rPr>
              <a:t>#include</a:t>
            </a:r>
            <a:r>
              <a:rPr lang="it-IT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err="1">
                <a:solidFill>
                  <a:srgbClr val="2A00FF"/>
                </a:solidFill>
                <a:latin typeface="Monaco" pitchFamily="2" charset="77"/>
              </a:rPr>
              <a:t>mbed.h</a:t>
            </a:r>
            <a:r>
              <a:rPr lang="it-IT">
                <a:solidFill>
                  <a:srgbClr val="2A00FF"/>
                </a:solidFill>
                <a:latin typeface="Monaco" pitchFamily="2" charset="77"/>
              </a:rPr>
              <a:t>"</a:t>
            </a:r>
            <a:br>
              <a:rPr lang="it-IT">
                <a:latin typeface="Monaco" pitchFamily="2" charset="77"/>
              </a:rPr>
            </a:br>
            <a:endParaRPr lang="it-IT">
              <a:latin typeface="Monaco" pitchFamily="2" charset="77"/>
            </a:endParaRPr>
          </a:p>
          <a:p>
            <a:r>
              <a:rPr lang="it-IT" err="1">
                <a:latin typeface="Monaco" pitchFamily="2" charset="77"/>
              </a:rPr>
              <a:t>EventQueue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queue</a:t>
            </a:r>
            <a:r>
              <a:rPr lang="it-IT">
                <a:latin typeface="Monaco" pitchFamily="2" charset="77"/>
              </a:rPr>
              <a:t>(32 * EVENTS_EVENT_SIZE);</a:t>
            </a:r>
          </a:p>
          <a:p>
            <a:r>
              <a:rPr lang="it-IT" err="1">
                <a:latin typeface="Monaco" pitchFamily="2" charset="77"/>
              </a:rPr>
              <a:t>Thread</a:t>
            </a:r>
            <a:r>
              <a:rPr lang="it-IT">
                <a:latin typeface="Monaco" pitchFamily="2" charset="77"/>
              </a:rPr>
              <a:t> t;</a:t>
            </a:r>
            <a:br>
              <a:rPr lang="it-IT">
                <a:latin typeface="Monaco" pitchFamily="2" charset="77"/>
              </a:rPr>
            </a:br>
            <a:endParaRPr lang="it-IT">
              <a:latin typeface="Monaco" pitchFamily="2" charset="77"/>
            </a:endParaRPr>
          </a:p>
          <a:p>
            <a:r>
              <a:rPr lang="it-IT" err="1">
                <a:solidFill>
                  <a:srgbClr val="7F0055"/>
                </a:solidFill>
                <a:latin typeface="Monaco" pitchFamily="2" charset="77"/>
              </a:rPr>
              <a:t>int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main</a:t>
            </a:r>
            <a:r>
              <a:rPr lang="it-IT">
                <a:latin typeface="Monaco" pitchFamily="2" charset="77"/>
              </a:rPr>
              <a:t> () {</a:t>
            </a:r>
            <a:endParaRPr lang="it-IT">
              <a:solidFill>
                <a:srgbClr val="3F7F5F"/>
              </a:solidFill>
              <a:latin typeface="Monaco" pitchFamily="2" charset="77"/>
            </a:endParaRPr>
          </a:p>
          <a:p>
            <a:r>
              <a:rPr lang="it-IT">
                <a:latin typeface="Monaco" pitchFamily="2" charset="77"/>
              </a:rPr>
              <a:t>    </a:t>
            </a:r>
            <a:r>
              <a:rPr lang="it-IT" err="1">
                <a:latin typeface="Monaco" pitchFamily="2" charset="77"/>
              </a:rPr>
              <a:t>t.start</a:t>
            </a:r>
            <a:r>
              <a:rPr lang="it-IT">
                <a:latin typeface="Monaco" pitchFamily="2" charset="77"/>
              </a:rPr>
              <a:t>(</a:t>
            </a:r>
            <a:r>
              <a:rPr lang="it-IT" err="1">
                <a:latin typeface="Monaco" pitchFamily="2" charset="77"/>
              </a:rPr>
              <a:t>callback</a:t>
            </a:r>
            <a:r>
              <a:rPr lang="it-IT">
                <a:latin typeface="Monaco" pitchFamily="2" charset="77"/>
              </a:rPr>
              <a:t>(&amp;</a:t>
            </a:r>
            <a:r>
              <a:rPr lang="it-IT" err="1">
                <a:latin typeface="Monaco" pitchFamily="2" charset="77"/>
              </a:rPr>
              <a:t>queue</a:t>
            </a:r>
            <a:r>
              <a:rPr lang="it-IT">
                <a:latin typeface="Monaco" pitchFamily="2" charset="77"/>
              </a:rPr>
              <a:t>,&amp;</a:t>
            </a:r>
            <a:r>
              <a:rPr lang="it-IT" err="1">
                <a:latin typeface="Monaco" pitchFamily="2" charset="77"/>
              </a:rPr>
              <a:t>EventQueue</a:t>
            </a:r>
            <a:r>
              <a:rPr lang="it-IT">
                <a:latin typeface="Monaco" pitchFamily="2" charset="77"/>
              </a:rPr>
              <a:t>::</a:t>
            </a:r>
            <a:r>
              <a:rPr lang="it-IT" err="1">
                <a:latin typeface="Monaco" pitchFamily="2" charset="77"/>
              </a:rPr>
              <a:t>dispatch_forever</a:t>
            </a:r>
            <a:r>
              <a:rPr lang="it-IT">
                <a:latin typeface="Monaco" pitchFamily="2" charset="77"/>
              </a:rPr>
              <a:t>));</a:t>
            </a:r>
          </a:p>
          <a:p>
            <a:r>
              <a:rPr lang="it-IT">
                <a:latin typeface="Monaco" pitchFamily="2" charset="77"/>
              </a:rPr>
              <a:t>}</a:t>
            </a:r>
            <a:endParaRPr lang="it-IT">
              <a:effectLst/>
              <a:latin typeface="Monaco" pitchFamily="2" charset="77"/>
            </a:endParaRP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E3D8BA5-4C19-E541-BCA0-AD9A8209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578" y="4458401"/>
            <a:ext cx="2107728" cy="902453"/>
          </a:xfrm>
          <a:prstGeom prst="wedgeRoundRectCallout">
            <a:avLst>
              <a:gd name="adj1" fmla="val -270328"/>
              <a:gd name="adj2" fmla="val 20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Create a thread to run the event loop!</a:t>
            </a:r>
          </a:p>
        </p:txBody>
      </p:sp>
    </p:spTree>
    <p:extLst>
      <p:ext uri="{BB962C8B-B14F-4D97-AF65-F5344CB8AC3E}">
        <p14:creationId xmlns:p14="http://schemas.microsoft.com/office/powerpoint/2010/main" val="256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3E1D1-DE83-ED42-BFE3-9BE59426BE4A}"/>
              </a:ext>
            </a:extLst>
          </p:cNvPr>
          <p:cNvSpPr/>
          <p:nvPr/>
        </p:nvSpPr>
        <p:spPr>
          <a:xfrm>
            <a:off x="326227" y="1081168"/>
            <a:ext cx="8543337" cy="424731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7F0055"/>
                </a:solidFill>
                <a:latin typeface="Monaco" pitchFamily="2" charset="77"/>
              </a:rPr>
              <a:t>#include</a:t>
            </a:r>
            <a:r>
              <a:rPr lang="it-IT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err="1">
                <a:solidFill>
                  <a:srgbClr val="2A00FF"/>
                </a:solidFill>
                <a:latin typeface="Monaco" pitchFamily="2" charset="77"/>
              </a:rPr>
              <a:t>mbed.h</a:t>
            </a:r>
            <a:r>
              <a:rPr lang="it-IT">
                <a:solidFill>
                  <a:srgbClr val="2A00FF"/>
                </a:solidFill>
                <a:latin typeface="Monaco" pitchFamily="2" charset="77"/>
              </a:rPr>
              <a:t>" </a:t>
            </a:r>
          </a:p>
          <a:p>
            <a:endParaRPr lang="it-IT">
              <a:solidFill>
                <a:srgbClr val="2A00FF"/>
              </a:solidFill>
              <a:latin typeface="Monaco" pitchFamily="2" charset="77"/>
            </a:endParaRPr>
          </a:p>
          <a:p>
            <a:r>
              <a:rPr lang="it-IT" err="1">
                <a:latin typeface="Monaco" pitchFamily="2" charset="77"/>
              </a:rPr>
              <a:t>DigitalOut</a:t>
            </a:r>
            <a:r>
              <a:rPr lang="it-IT">
                <a:latin typeface="Monaco" pitchFamily="2" charset="77"/>
              </a:rPr>
              <a:t> led1(LED1);</a:t>
            </a:r>
          </a:p>
          <a:p>
            <a:r>
              <a:rPr lang="it-IT" err="1">
                <a:latin typeface="Monaco" pitchFamily="2" charset="77"/>
              </a:rPr>
              <a:t>InterruptIn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button</a:t>
            </a:r>
            <a:r>
              <a:rPr lang="it-IT">
                <a:latin typeface="Monaco" pitchFamily="2" charset="77"/>
              </a:rPr>
              <a:t>(USER_BUTTON);</a:t>
            </a:r>
          </a:p>
          <a:p>
            <a:r>
              <a:rPr lang="it-IT" err="1">
                <a:latin typeface="Monaco" pitchFamily="2" charset="77"/>
              </a:rPr>
              <a:t>EventQueue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queue</a:t>
            </a:r>
            <a:r>
              <a:rPr lang="it-IT">
                <a:latin typeface="Monaco" pitchFamily="2" charset="77"/>
              </a:rPr>
              <a:t>(32 * EVENTS_EVENT_SIZE);</a:t>
            </a:r>
          </a:p>
          <a:p>
            <a:r>
              <a:rPr lang="it-IT" err="1">
                <a:latin typeface="Monaco" pitchFamily="2" charset="77"/>
              </a:rPr>
              <a:t>Thread</a:t>
            </a:r>
            <a:r>
              <a:rPr lang="it-IT">
                <a:latin typeface="Monaco" pitchFamily="2" charset="77"/>
              </a:rPr>
              <a:t> t;</a:t>
            </a:r>
          </a:p>
          <a:p>
            <a:endParaRPr lang="it-IT">
              <a:solidFill>
                <a:srgbClr val="7F0055"/>
              </a:solidFill>
              <a:latin typeface="Monaco" pitchFamily="2" charset="77"/>
            </a:endParaRPr>
          </a:p>
          <a:p>
            <a:r>
              <a:rPr lang="it-IT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fall_handler</a:t>
            </a:r>
            <a:r>
              <a:rPr lang="it-IT">
                <a:latin typeface="Monaco" pitchFamily="2" charset="77"/>
              </a:rPr>
              <a:t>(</a:t>
            </a:r>
            <a:r>
              <a:rPr lang="it-IT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>
                <a:latin typeface="Monaco" pitchFamily="2" charset="77"/>
              </a:rPr>
              <a:t>) {</a:t>
            </a:r>
            <a:endParaRPr lang="it-IT">
              <a:solidFill>
                <a:srgbClr val="2A00FF"/>
              </a:solidFill>
              <a:latin typeface="Monaco" pitchFamily="2" charset="77"/>
            </a:endParaRPr>
          </a:p>
          <a:p>
            <a:r>
              <a:rPr lang="it-IT">
                <a:latin typeface="Monaco" pitchFamily="2" charset="77"/>
              </a:rPr>
              <a:t>    led1 = !led1;</a:t>
            </a:r>
          </a:p>
          <a:p>
            <a:r>
              <a:rPr lang="it-IT">
                <a:latin typeface="Monaco" pitchFamily="2" charset="77"/>
              </a:rPr>
              <a:t>}</a:t>
            </a:r>
            <a:br>
              <a:rPr lang="it-IT">
                <a:latin typeface="Monaco" pitchFamily="2" charset="77"/>
              </a:rPr>
            </a:br>
            <a:endParaRPr lang="it-IT">
              <a:latin typeface="Monaco" pitchFamily="2" charset="77"/>
            </a:endParaRPr>
          </a:p>
          <a:p>
            <a:r>
              <a:rPr lang="it-IT" err="1">
                <a:solidFill>
                  <a:srgbClr val="7F0055"/>
                </a:solidFill>
                <a:latin typeface="Monaco" pitchFamily="2" charset="77"/>
              </a:rPr>
              <a:t>int</a:t>
            </a:r>
            <a:r>
              <a:rPr lang="it-IT">
                <a:latin typeface="Monaco" pitchFamily="2" charset="77"/>
              </a:rPr>
              <a:t> </a:t>
            </a:r>
            <a:r>
              <a:rPr lang="it-IT" err="1">
                <a:latin typeface="Monaco" pitchFamily="2" charset="77"/>
              </a:rPr>
              <a:t>main</a:t>
            </a:r>
            <a:r>
              <a:rPr lang="it-IT">
                <a:latin typeface="Monaco" pitchFamily="2" charset="77"/>
              </a:rPr>
              <a:t>() {</a:t>
            </a:r>
            <a:endParaRPr lang="it-IT">
              <a:solidFill>
                <a:srgbClr val="3F7F5F"/>
              </a:solidFill>
              <a:latin typeface="Monaco" pitchFamily="2" charset="77"/>
            </a:endParaRPr>
          </a:p>
          <a:p>
            <a:r>
              <a:rPr lang="it-IT">
                <a:latin typeface="Monaco" pitchFamily="2" charset="77"/>
              </a:rPr>
              <a:t>    </a:t>
            </a:r>
            <a:r>
              <a:rPr lang="it-IT" err="1">
                <a:latin typeface="Monaco" pitchFamily="2" charset="77"/>
              </a:rPr>
              <a:t>t.start</a:t>
            </a:r>
            <a:r>
              <a:rPr lang="it-IT">
                <a:latin typeface="Monaco" pitchFamily="2" charset="77"/>
              </a:rPr>
              <a:t>(</a:t>
            </a:r>
            <a:r>
              <a:rPr lang="it-IT" err="1">
                <a:latin typeface="Monaco" pitchFamily="2" charset="77"/>
              </a:rPr>
              <a:t>callback</a:t>
            </a:r>
            <a:r>
              <a:rPr lang="it-IT">
                <a:latin typeface="Monaco" pitchFamily="2" charset="77"/>
              </a:rPr>
              <a:t>(&amp;</a:t>
            </a:r>
            <a:r>
              <a:rPr lang="it-IT" err="1">
                <a:latin typeface="Monaco" pitchFamily="2" charset="77"/>
              </a:rPr>
              <a:t>queue</a:t>
            </a:r>
            <a:r>
              <a:rPr lang="it-IT">
                <a:latin typeface="Monaco" pitchFamily="2" charset="77"/>
              </a:rPr>
              <a:t>,&amp;</a:t>
            </a:r>
            <a:r>
              <a:rPr lang="it-IT" err="1">
                <a:latin typeface="Monaco" pitchFamily="2" charset="77"/>
              </a:rPr>
              <a:t>EventQueue</a:t>
            </a:r>
            <a:r>
              <a:rPr lang="it-IT">
                <a:latin typeface="Monaco" pitchFamily="2" charset="77"/>
              </a:rPr>
              <a:t>::</a:t>
            </a:r>
            <a:r>
              <a:rPr lang="it-IT" err="1">
                <a:latin typeface="Monaco" pitchFamily="2" charset="77"/>
              </a:rPr>
              <a:t>dispatch_forever</a:t>
            </a:r>
            <a:r>
              <a:rPr lang="it-IT">
                <a:latin typeface="Monaco" pitchFamily="2" charset="77"/>
              </a:rPr>
              <a:t>));</a:t>
            </a:r>
          </a:p>
          <a:p>
            <a:r>
              <a:rPr lang="it-IT">
                <a:latin typeface="Monaco" pitchFamily="2" charset="77"/>
              </a:rPr>
              <a:t>    </a:t>
            </a:r>
            <a:r>
              <a:rPr lang="it-IT" err="1">
                <a:latin typeface="Monaco" pitchFamily="2" charset="77"/>
              </a:rPr>
              <a:t>button.fall</a:t>
            </a:r>
            <a:r>
              <a:rPr lang="it-IT">
                <a:latin typeface="Monaco" pitchFamily="2" charset="77"/>
              </a:rPr>
              <a:t>(</a:t>
            </a:r>
            <a:r>
              <a:rPr lang="it-IT" err="1">
                <a:latin typeface="Monaco" pitchFamily="2" charset="77"/>
              </a:rPr>
              <a:t>queue.event</a:t>
            </a:r>
            <a:r>
              <a:rPr lang="it-IT">
                <a:latin typeface="Monaco" pitchFamily="2" charset="77"/>
              </a:rPr>
              <a:t>(</a:t>
            </a:r>
            <a:r>
              <a:rPr lang="it-IT" err="1">
                <a:latin typeface="Monaco" pitchFamily="2" charset="77"/>
              </a:rPr>
              <a:t>fall_handler</a:t>
            </a:r>
            <a:r>
              <a:rPr lang="it-IT">
                <a:latin typeface="Monaco" pitchFamily="2" charset="77"/>
              </a:rPr>
              <a:t>));</a:t>
            </a:r>
          </a:p>
          <a:p>
            <a:r>
              <a:rPr lang="it-IT">
                <a:latin typeface="Monaco" pitchFamily="2" charset="77"/>
              </a:rPr>
              <a:t>}</a:t>
            </a:r>
            <a:endParaRPr lang="it-IT">
              <a:effectLst/>
              <a:latin typeface="Monaco" pitchFamily="2" charset="77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The Queue</a:t>
            </a: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E3D8BA5-4C19-E541-BCA0-AD9A8209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176" y="5816381"/>
            <a:ext cx="4786489" cy="902453"/>
          </a:xfrm>
          <a:prstGeom prst="wedgeRoundRectCallout">
            <a:avLst>
              <a:gd name="adj1" fmla="val 7610"/>
              <a:gd name="adj2" fmla="val -1423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When detecting the falling edge of the interrupt, an event is added to the queue that eventually makes 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fall_handler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execute</a:t>
            </a:r>
          </a:p>
        </p:txBody>
      </p:sp>
    </p:spTree>
    <p:extLst>
      <p:ext uri="{BB962C8B-B14F-4D97-AF65-F5344CB8AC3E}">
        <p14:creationId xmlns:p14="http://schemas.microsoft.com/office/powerpoint/2010/main" val="3454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Split Operation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979566"/>
            <a:ext cx="8581043" cy="1929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EventQueue</a:t>
            </a:r>
            <a:r>
              <a:rPr lang="en-US" altLang="en-US"/>
              <a:t> provides a safe context, but introduces </a:t>
            </a:r>
            <a:r>
              <a:rPr lang="en-US" altLang="en-US" b="1"/>
              <a:t>unpredictable latency</a:t>
            </a:r>
          </a:p>
          <a:p>
            <a:r>
              <a:rPr lang="en-US" altLang="en-US"/>
              <a:t>What if handling an interrupt includes critical and non-critical operation?</a:t>
            </a: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E3D8BA5-4C19-E541-BCA0-AD9A8209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578" y="4458401"/>
            <a:ext cx="2107728" cy="902453"/>
          </a:xfrm>
          <a:prstGeom prst="wedgeRoundRectCallout">
            <a:avLst>
              <a:gd name="adj1" fmla="val -73546"/>
              <a:gd name="adj2" fmla="val -185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Create a thread to run the event loop!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7743D-E29A-9C46-8D3A-51884CC1C097}"/>
              </a:ext>
            </a:extLst>
          </p:cNvPr>
          <p:cNvSpPr/>
          <p:nvPr/>
        </p:nvSpPr>
        <p:spPr>
          <a:xfrm>
            <a:off x="3330221" y="2908602"/>
            <a:ext cx="5671597" cy="329320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F7F5F"/>
                </a:solidFill>
                <a:latin typeface="Monaco" pitchFamily="2" charset="77"/>
              </a:rPr>
              <a:t>//… </a:t>
            </a:r>
          </a:p>
          <a:p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rise_handler_thread_context</a:t>
            </a:r>
            <a:r>
              <a:rPr lang="it-IT" sz="1600" dirty="0">
                <a:latin typeface="Monaco" pitchFamily="2" charset="77"/>
              </a:rPr>
              <a:t>(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    </a:t>
            </a:r>
            <a:r>
              <a:rPr lang="it-IT" sz="1600" dirty="0" err="1">
                <a:solidFill>
                  <a:srgbClr val="000000"/>
                </a:solidFill>
                <a:latin typeface="Monaco" pitchFamily="2" charset="77"/>
              </a:rPr>
              <a:t>printf</a:t>
            </a:r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(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sz="1600" dirty="0" err="1">
                <a:solidFill>
                  <a:srgbClr val="2A00FF"/>
                </a:solidFill>
                <a:latin typeface="Monaco" pitchFamily="2" charset="77"/>
              </a:rPr>
              <a:t>rise_handler_thread_context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 in 			</a:t>
            </a:r>
            <a:r>
              <a:rPr lang="it-IT" sz="1600" dirty="0" err="1">
                <a:solidFill>
                  <a:srgbClr val="2A00FF"/>
                </a:solidFill>
                <a:latin typeface="Monaco" pitchFamily="2" charset="77"/>
              </a:rPr>
              <a:t>context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 %</a:t>
            </a:r>
            <a:r>
              <a:rPr lang="it-IT" sz="1600" dirty="0" err="1">
                <a:solidFill>
                  <a:srgbClr val="2A00FF"/>
                </a:solidFill>
                <a:latin typeface="Monaco" pitchFamily="2" charset="77"/>
              </a:rPr>
              <a:t>p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\</a:t>
            </a:r>
            <a:r>
              <a:rPr lang="it-IT" sz="1600" dirty="0" err="1">
                <a:solidFill>
                  <a:srgbClr val="2A00FF"/>
                </a:solidFill>
                <a:latin typeface="Monaco" pitchFamily="2" charset="77"/>
              </a:rPr>
              <a:t>r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\</a:t>
            </a:r>
            <a:r>
              <a:rPr lang="it-IT" sz="1600" dirty="0" err="1">
                <a:solidFill>
                  <a:srgbClr val="2A00FF"/>
                </a:solidFill>
                <a:latin typeface="Monaco" pitchFamily="2" charset="77"/>
              </a:rPr>
              <a:t>n</a:t>
            </a:r>
            <a:r>
              <a:rPr lang="it-IT" sz="1600" dirty="0">
                <a:solidFill>
                  <a:srgbClr val="2A00FF"/>
                </a:solidFill>
                <a:latin typeface="Monaco" pitchFamily="2" charset="77"/>
              </a:rPr>
              <a:t>"</a:t>
            </a:r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, </a:t>
            </a:r>
            <a:r>
              <a:rPr lang="it-IT" sz="1600" dirty="0" err="1">
                <a:solidFill>
                  <a:srgbClr val="000000"/>
                </a:solidFill>
                <a:latin typeface="Monaco" pitchFamily="2" charset="77"/>
              </a:rPr>
              <a:t>Thread</a:t>
            </a:r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::</a:t>
            </a:r>
            <a:r>
              <a:rPr lang="it-IT" sz="1600" dirty="0" err="1">
                <a:solidFill>
                  <a:srgbClr val="000000"/>
                </a:solidFill>
                <a:latin typeface="Monaco" pitchFamily="2" charset="77"/>
              </a:rPr>
              <a:t>gettid</a:t>
            </a:r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());</a:t>
            </a:r>
            <a:endParaRPr lang="it-IT" sz="1600" dirty="0">
              <a:solidFill>
                <a:srgbClr val="2A00FF"/>
              </a:solidFill>
              <a:latin typeface="Monaco" pitchFamily="2" charset="77"/>
            </a:endParaRPr>
          </a:p>
          <a:p>
            <a:r>
              <a:rPr lang="it-IT" sz="1600" dirty="0">
                <a:latin typeface="Monaco" pitchFamily="2" charset="77"/>
              </a:rPr>
              <a:t>}</a:t>
            </a:r>
            <a:br>
              <a:rPr lang="it-IT" sz="1600" dirty="0">
                <a:latin typeface="Monaco" pitchFamily="2" charset="77"/>
              </a:rPr>
            </a:br>
            <a:endParaRPr lang="it-IT" sz="1600" dirty="0">
              <a:latin typeface="Monaco" pitchFamily="2" charset="77"/>
            </a:endParaRPr>
          </a:p>
          <a:p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rise_handler_iterrupt_context</a:t>
            </a:r>
            <a:r>
              <a:rPr lang="it-IT" sz="1600" dirty="0">
                <a:latin typeface="Monaco" pitchFamily="2" charset="77"/>
              </a:rPr>
              <a:t>(</a:t>
            </a:r>
            <a:r>
              <a:rPr lang="it-IT" sz="1600" dirty="0" err="1">
                <a:solidFill>
                  <a:srgbClr val="7F0055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latin typeface="Monaco" pitchFamily="2" charset="77"/>
              </a:rPr>
              <a:t>    led1 = !led1;</a:t>
            </a: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latin typeface="Monaco" pitchFamily="2" charset="77"/>
              </a:rPr>
              <a:t>queue.call</a:t>
            </a:r>
            <a:r>
              <a:rPr lang="it-IT" sz="1600" dirty="0">
                <a:latin typeface="Monaco" pitchFamily="2" charset="77"/>
              </a:rPr>
              <a:t>(</a:t>
            </a:r>
            <a:r>
              <a:rPr lang="it-IT" sz="1600" dirty="0" err="1">
                <a:latin typeface="Monaco" pitchFamily="2" charset="77"/>
              </a:rPr>
              <a:t>rise_handler_thread_context</a:t>
            </a:r>
            <a:r>
              <a:rPr lang="it-IT" sz="1600" dirty="0">
                <a:latin typeface="Monaco" pitchFamily="2" charset="77"/>
              </a:rPr>
              <a:t>);</a:t>
            </a:r>
          </a:p>
          <a:p>
            <a:r>
              <a:rPr lang="it-IT" sz="1600" dirty="0">
                <a:latin typeface="Monaco" pitchFamily="2" charset="77"/>
              </a:rPr>
              <a:t>}</a:t>
            </a:r>
          </a:p>
          <a:p>
            <a:endParaRPr lang="it-IT" sz="1600" dirty="0">
              <a:effectLst/>
              <a:latin typeface="Monaco" pitchFamily="2" charset="77"/>
            </a:endParaRPr>
          </a:p>
          <a:p>
            <a:r>
              <a:rPr lang="it-IT" sz="1600" dirty="0">
                <a:solidFill>
                  <a:srgbClr val="3F7F5F"/>
                </a:solidFill>
                <a:latin typeface="Monaco" pitchFamily="2" charset="77"/>
              </a:rPr>
              <a:t>//… </a:t>
            </a:r>
          </a:p>
          <a:p>
            <a:r>
              <a:rPr lang="it-IT" sz="1600" dirty="0" err="1">
                <a:latin typeface="Monaco" pitchFamily="2" charset="77"/>
              </a:rPr>
              <a:t>s</a:t>
            </a:r>
            <a:r>
              <a:rPr lang="it-IT" sz="1600" dirty="0" err="1">
                <a:effectLst/>
                <a:latin typeface="Monaco" pitchFamily="2" charset="77"/>
              </a:rPr>
              <a:t>w.rise</a:t>
            </a:r>
            <a:r>
              <a:rPr lang="it-IT" sz="1600" dirty="0">
                <a:effectLst/>
                <a:latin typeface="Monaco" pitchFamily="2" charset="77"/>
              </a:rPr>
              <a:t>(&amp;</a:t>
            </a:r>
            <a:r>
              <a:rPr lang="it-IT" sz="1600" dirty="0" err="1">
                <a:effectLst/>
                <a:latin typeface="Monaco" pitchFamily="2" charset="77"/>
              </a:rPr>
              <a:t>rise</a:t>
            </a:r>
            <a:r>
              <a:rPr lang="it-IT" sz="1600" dirty="0" err="1">
                <a:latin typeface="Monaco" pitchFamily="2" charset="77"/>
              </a:rPr>
              <a:t>_handler_iterrupt_context</a:t>
            </a:r>
            <a:r>
              <a:rPr lang="it-IT" sz="1600" dirty="0">
                <a:latin typeface="Monaco" pitchFamily="2" charset="77"/>
              </a:rPr>
              <a:t>);</a:t>
            </a:r>
            <a:endParaRPr lang="it-IT" sz="1600" dirty="0">
              <a:effectLst/>
              <a:latin typeface="Monaco" pitchFamily="2" charset="77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2AC7D555-C36E-F747-8825-0C41E9EF9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81" y="3949399"/>
            <a:ext cx="2116250" cy="1680625"/>
          </a:xfrm>
          <a:prstGeom prst="wedgeRoundRectCallout">
            <a:avLst>
              <a:gd name="adj1" fmla="val 117265"/>
              <a:gd name="adj2" fmla="val 1647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From an interrupt context, we can immediately queue a new event using 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1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10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Create an </a:t>
            </a:r>
            <a:r>
              <a:rPr lang="en-US" altLang="en-US" b="0" dirty="0" err="1"/>
              <a:t>Mbed</a:t>
            </a:r>
            <a:r>
              <a:rPr lang="en-US" altLang="en-US" b="0" dirty="0"/>
              <a:t> program that </a:t>
            </a:r>
          </a:p>
          <a:p>
            <a:pPr lvl="1"/>
            <a:r>
              <a:rPr lang="en-US" altLang="en-US" dirty="0"/>
              <a:t>Outputs a string every time the button is pressed</a:t>
            </a:r>
          </a:p>
          <a:p>
            <a:pPr lvl="1"/>
            <a:r>
              <a:rPr lang="en-US" altLang="en-US" dirty="0"/>
              <a:t>Blinks LED1 if the button is pressed twice within two seconds</a:t>
            </a:r>
          </a:p>
          <a:p>
            <a:r>
              <a:rPr lang="en-US" altLang="en-US" b="0" dirty="0"/>
              <a:t>Use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seconds = time(NULL) </a:t>
            </a:r>
            <a:r>
              <a:rPr lang="en-US" b="0" dirty="0"/>
              <a:t>to get current time</a:t>
            </a:r>
          </a:p>
          <a:p>
            <a:r>
              <a:rPr lang="en-US" b="0" dirty="0"/>
              <a:t>Choose what is most appropriate </a:t>
            </a:r>
            <a:br>
              <a:rPr lang="en-US" b="0" dirty="0"/>
            </a:br>
            <a:r>
              <a:rPr lang="en-US" b="0" dirty="0"/>
              <a:t>to run in what 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8768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7258</TotalTime>
  <Words>946</Words>
  <Application>Microsoft Macintosh PowerPoint</Application>
  <PresentationFormat>On-screen Show (4:3)</PresentationFormat>
  <Paragraphs>120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Advanced Concurrency in Mbed  Luca Mottola luca.mottola@polimi.it (version 0.1)</vt:lpstr>
      <vt:lpstr>Interrupts (1/2)  </vt:lpstr>
      <vt:lpstr>Interrupts  (2/2) </vt:lpstr>
      <vt:lpstr>EventQueue</vt:lpstr>
      <vt:lpstr>Using The Queue</vt:lpstr>
      <vt:lpstr>Split Operation</vt:lpstr>
      <vt:lpstr>PowerPoint Presentation</vt:lpstr>
      <vt:lpstr>Exercise 10</vt:lpstr>
      <vt:lpstr>Condition Variables</vt:lpstr>
      <vt:lpstr>Example ConditionVariable</vt:lpstr>
      <vt:lpstr>Exercise 11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341</cp:revision>
  <cp:lastPrinted>2017-11-28T22:09:08Z</cp:lastPrinted>
  <dcterms:created xsi:type="dcterms:W3CDTF">2015-05-26T12:27:57Z</dcterms:created>
  <dcterms:modified xsi:type="dcterms:W3CDTF">2021-03-17T14:50:40Z</dcterms:modified>
</cp:coreProperties>
</file>