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50" r:id="rId2"/>
    <p:sldId id="419" r:id="rId3"/>
    <p:sldId id="432" r:id="rId4"/>
    <p:sldId id="433" r:id="rId5"/>
    <p:sldId id="434" r:id="rId6"/>
    <p:sldId id="366" r:id="rId7"/>
    <p:sldId id="435" r:id="rId8"/>
    <p:sldId id="376" r:id="rId9"/>
    <p:sldId id="438" r:id="rId10"/>
    <p:sldId id="436" r:id="rId11"/>
    <p:sldId id="437" r:id="rId12"/>
    <p:sldId id="439" r:id="rId13"/>
    <p:sldId id="445" r:id="rId14"/>
    <p:sldId id="441" r:id="rId15"/>
    <p:sldId id="440" r:id="rId16"/>
    <p:sldId id="443" r:id="rId17"/>
    <p:sldId id="442" r:id="rId18"/>
    <p:sldId id="444" r:id="rId19"/>
    <p:sldId id="402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3" autoAdjust="0"/>
    <p:restoredTop sz="88571"/>
  </p:normalViewPr>
  <p:slideViewPr>
    <p:cSldViewPr snapToGrid="0" snapToObjects="1">
      <p:cViewPr varScale="1">
        <p:scale>
          <a:sx n="113" d="100"/>
          <a:sy n="113" d="100"/>
        </p:scale>
        <p:origin x="25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78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47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Build and run the BLE Led example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Change local identifiers 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a smartphone BLE scanner app to toggle the 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1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IOTSoftware-BLELedControl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4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6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22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1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Build and run the </a:t>
            </a:r>
            <a:r>
              <a:rPr lang="en-US" dirty="0" err="1"/>
              <a:t>BLELedControl</a:t>
            </a:r>
            <a:r>
              <a:rPr lang="en-US" dirty="0"/>
              <a:t>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5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4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7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IOTSoftware-BLEBeacon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Import and run the </a:t>
            </a:r>
            <a:r>
              <a:rPr lang="en-US" dirty="0" err="1"/>
              <a:t>BLEBeacon</a:t>
            </a:r>
            <a:r>
              <a:rPr lang="en-US" dirty="0"/>
              <a:t>, check the output using some smartphone BLE scanner app..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30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IOTSoftware-BLELed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B9E339-5195-A64E-934B-E456396B23BF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A31AA1B-C8BF-7044-B959-936316E8F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20773ED-B82A-B44B-ADB8-E15F7E226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880E638-7678-7F4F-807C-FB2981928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276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Custom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6659A-DE38-5848-995F-9DFA860BE4AD}"/>
              </a:ext>
            </a:extLst>
          </p:cNvPr>
          <p:cNvSpPr/>
          <p:nvPr/>
        </p:nvSpPr>
        <p:spPr>
          <a:xfrm>
            <a:off x="188407" y="1415141"/>
            <a:ext cx="8820125" cy="415498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class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200" dirty="0" err="1">
                <a:solidFill>
                  <a:srgbClr val="005032"/>
                </a:solidFill>
                <a:latin typeface="Monaco" pitchFamily="2" charset="77"/>
              </a:rPr>
              <a:t>LEDService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{</a:t>
            </a:r>
            <a:endParaRPr lang="it-IT" sz="1200" dirty="0">
              <a:solidFill>
                <a:srgbClr val="005032"/>
              </a:solidFill>
              <a:latin typeface="Monaco" pitchFamily="2" charset="77"/>
            </a:endParaRPr>
          </a:p>
          <a:p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public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:</a:t>
            </a:r>
            <a:endParaRPr lang="it-IT" sz="1200" dirty="0">
              <a:solidFill>
                <a:srgbClr val="7F0055"/>
              </a:solidFill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static</a:t>
            </a:r>
            <a:r>
              <a:rPr lang="it-IT" sz="1200" dirty="0">
                <a:latin typeface="Monaco" pitchFamily="2" charset="77"/>
              </a:rPr>
              <a:t> uint16_t </a:t>
            </a:r>
            <a:r>
              <a:rPr lang="it-IT" sz="1200" dirty="0">
                <a:solidFill>
                  <a:srgbClr val="0000C0"/>
                </a:solidFill>
                <a:latin typeface="Monaco" pitchFamily="2" charset="77"/>
              </a:rPr>
              <a:t>LED_SERVICE_UUID</a:t>
            </a:r>
            <a:r>
              <a:rPr lang="it-IT" sz="1200" dirty="0">
                <a:latin typeface="Monaco" pitchFamily="2" charset="77"/>
              </a:rPr>
              <a:t>              = 0xA000;</a:t>
            </a:r>
          </a:p>
          <a:p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static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uint16_t </a:t>
            </a:r>
            <a:r>
              <a:rPr lang="it-IT" sz="1200" dirty="0">
                <a:solidFill>
                  <a:srgbClr val="0000C0"/>
                </a:solidFill>
                <a:latin typeface="Monaco" pitchFamily="2" charset="77"/>
              </a:rPr>
              <a:t>LED_STATE_CHARACTERISTIC_UUID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= 0xA001;</a:t>
            </a:r>
            <a:endParaRPr lang="it-IT" sz="1200" dirty="0">
              <a:solidFill>
                <a:srgbClr val="0000C0"/>
              </a:solidFill>
              <a:latin typeface="Monaco" pitchFamily="2" charset="77"/>
            </a:endParaRP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LEDService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BLEDevice</a:t>
            </a:r>
            <a:r>
              <a:rPr lang="it-IT" sz="1200" dirty="0">
                <a:latin typeface="Monaco" pitchFamily="2" charset="77"/>
              </a:rPr>
              <a:t> &amp;_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bool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initialValueForLEDCharacteristic</a:t>
            </a:r>
            <a:r>
              <a:rPr lang="it-IT" sz="1200" dirty="0">
                <a:latin typeface="Monaco" pitchFamily="2" charset="77"/>
              </a:rPr>
              <a:t>) :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(_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), 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ledState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>
                <a:solidFill>
                  <a:srgbClr val="0000C0"/>
                </a:solidFill>
                <a:latin typeface="Monaco" pitchFamily="2" charset="77"/>
              </a:rPr>
              <a:t>LED_STATE_CHARACTERISTIC_UUID</a:t>
            </a:r>
            <a:r>
              <a:rPr lang="it-IT" sz="1200" dirty="0">
                <a:latin typeface="Monaco" pitchFamily="2" charset="77"/>
              </a:rPr>
              <a:t>, &amp;</a:t>
            </a:r>
            <a:r>
              <a:rPr lang="it-IT" sz="1200" dirty="0" err="1">
                <a:latin typeface="Monaco" pitchFamily="2" charset="77"/>
              </a:rPr>
              <a:t>initialValueForLEDCharacteristic</a:t>
            </a:r>
            <a:r>
              <a:rPr lang="it-IT" sz="1200" dirty="0">
                <a:latin typeface="Monaco" pitchFamily="2" charset="77"/>
              </a:rPr>
              <a:t>)</a:t>
            </a:r>
          </a:p>
          <a:p>
            <a:r>
              <a:rPr lang="it-IT" sz="1200" dirty="0">
                <a:latin typeface="Monaco" pitchFamily="2" charset="77"/>
              </a:rPr>
              <a:t>    {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GattCharacteristic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charTable</a:t>
            </a:r>
            <a:r>
              <a:rPr lang="it-IT" sz="1200" dirty="0">
                <a:latin typeface="Monaco" pitchFamily="2" charset="77"/>
              </a:rPr>
              <a:t>[] = {&amp;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ledState</a:t>
            </a:r>
            <a:r>
              <a:rPr lang="it-IT" sz="1200" dirty="0">
                <a:latin typeface="Monaco" pitchFamily="2" charset="77"/>
              </a:rPr>
              <a:t>};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GattService</a:t>
            </a:r>
            <a:r>
              <a:rPr lang="it-IT" sz="1200" dirty="0">
                <a:latin typeface="Monaco" pitchFamily="2" charset="77"/>
              </a:rPr>
              <a:t>         </a:t>
            </a:r>
            <a:r>
              <a:rPr lang="it-IT" sz="1200" dirty="0" err="1">
                <a:latin typeface="Monaco" pitchFamily="2" charset="77"/>
              </a:rPr>
              <a:t>ledService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>
                <a:solidFill>
                  <a:srgbClr val="0000C0"/>
                </a:solidFill>
                <a:latin typeface="Monaco" pitchFamily="2" charset="77"/>
              </a:rPr>
              <a:t>LED_SERVICE_UUID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charTable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1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ble</a:t>
            </a:r>
            <a:r>
              <a:rPr lang="it-IT" sz="1200" dirty="0" err="1">
                <a:latin typeface="Monaco" pitchFamily="2" charset="77"/>
              </a:rPr>
              <a:t>.addService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ledService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  <a:br>
              <a:rPr lang="it-IT" sz="1200" dirty="0">
                <a:latin typeface="Monaco" pitchFamily="2" charset="77"/>
              </a:rPr>
            </a:br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GattAttribute</a:t>
            </a:r>
            <a:r>
              <a:rPr lang="it-IT" sz="1200" dirty="0">
                <a:latin typeface="Monaco" pitchFamily="2" charset="77"/>
              </a:rPr>
              <a:t>::</a:t>
            </a:r>
            <a:r>
              <a:rPr lang="it-IT" sz="1200" dirty="0" err="1">
                <a:latin typeface="Monaco" pitchFamily="2" charset="77"/>
              </a:rPr>
              <a:t>Handle_t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getValueHandle</a:t>
            </a:r>
            <a:r>
              <a:rPr lang="it-IT" sz="1200" dirty="0">
                <a:latin typeface="Monaco" pitchFamily="2" charset="77"/>
              </a:rPr>
              <a:t>()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{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return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ledState</a:t>
            </a:r>
            <a:r>
              <a:rPr lang="it-IT" sz="1200" dirty="0" err="1">
                <a:latin typeface="Monaco" pitchFamily="2" charset="77"/>
              </a:rPr>
              <a:t>.getValueHandle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private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:</a:t>
            </a:r>
            <a:endParaRPr lang="it-IT" sz="1200" dirty="0">
              <a:solidFill>
                <a:srgbClr val="7F0055"/>
              </a:solidFill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BLEDevice</a:t>
            </a:r>
            <a:r>
              <a:rPr lang="it-IT" sz="1200" dirty="0">
                <a:latin typeface="Monaco" pitchFamily="2" charset="77"/>
              </a:rPr>
              <a:t>                         &amp;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ReadWriteGattCharacteristic</a:t>
            </a:r>
            <a:r>
              <a:rPr lang="it-IT" sz="1200" dirty="0">
                <a:latin typeface="Monaco" pitchFamily="2" charset="77"/>
              </a:rPr>
              <a:t>&lt;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bool</a:t>
            </a:r>
            <a:r>
              <a:rPr lang="it-IT" sz="1200" dirty="0">
                <a:latin typeface="Monaco" pitchFamily="2" charset="77"/>
              </a:rPr>
              <a:t>&gt; </a:t>
            </a:r>
            <a:r>
              <a:rPr lang="it-IT" sz="1200" dirty="0" err="1">
                <a:solidFill>
                  <a:srgbClr val="0000C0"/>
                </a:solidFill>
                <a:latin typeface="Monaco" pitchFamily="2" charset="77"/>
              </a:rPr>
              <a:t>ledState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};</a:t>
            </a:r>
            <a:endParaRPr lang="it-IT" sz="1200" dirty="0">
              <a:effectLst/>
              <a:latin typeface="Monaco" pitchFamily="2" charset="77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75" y="788241"/>
            <a:ext cx="1727200" cy="902453"/>
          </a:xfrm>
          <a:prstGeom prst="wedgeRoundRectCallout">
            <a:avLst>
              <a:gd name="adj1" fmla="val 44370"/>
              <a:gd name="adj2" fmla="val 6030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Define UUID for service and characteristic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E9D387B8-7FCE-5F4B-84BF-5D1EAA888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205" y="1095021"/>
            <a:ext cx="1727200" cy="640241"/>
          </a:xfrm>
          <a:prstGeom prst="wedgeRoundRectCallout">
            <a:avLst>
              <a:gd name="adj1" fmla="val -37329"/>
              <a:gd name="adj2" fmla="val 17470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Initialize class attributes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90C5814A-BB38-E54A-805E-2D9FB15B9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005" y="4080784"/>
            <a:ext cx="1727200" cy="640241"/>
          </a:xfrm>
          <a:prstGeom prst="wedgeRoundRectCallout">
            <a:avLst>
              <a:gd name="adj1" fmla="val -9878"/>
              <a:gd name="adj2" fmla="val -17088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List of characteristics</a:t>
            </a:r>
          </a:p>
        </p:txBody>
      </p:sp>
      <p:sp>
        <p:nvSpPr>
          <p:cNvPr id="10" name="Rounded Rectangular Callout 13">
            <a:extLst>
              <a:ext uri="{FF2B5EF4-FFF2-40B4-BE49-F238E27FC236}">
                <a16:creationId xmlns:a16="http://schemas.microsoft.com/office/drawing/2014/main" id="{CCDDB879-AD09-5441-851C-445E9F7C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403" y="3858012"/>
            <a:ext cx="1727200" cy="640241"/>
          </a:xfrm>
          <a:prstGeom prst="wedgeRoundRectCallout">
            <a:avLst>
              <a:gd name="adj1" fmla="val -68702"/>
              <a:gd name="adj2" fmla="val -1391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Number of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0340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Custom Services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CE5AE-F2F7-DF4B-8762-AA1B2B9A296A}"/>
              </a:ext>
            </a:extLst>
          </p:cNvPr>
          <p:cNvSpPr/>
          <p:nvPr/>
        </p:nvSpPr>
        <p:spPr>
          <a:xfrm>
            <a:off x="288521" y="877965"/>
            <a:ext cx="8581043" cy="54476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onDataWrittenCallback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GattWriteCallbackParams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200" dirty="0">
                <a:latin typeface="Monaco" pitchFamily="2" charset="77"/>
              </a:rPr>
              <a:t> ((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handle</a:t>
            </a:r>
            <a:r>
              <a:rPr lang="it-IT" sz="1200" dirty="0">
                <a:latin typeface="Monaco" pitchFamily="2" charset="77"/>
              </a:rPr>
              <a:t> == </a:t>
            </a:r>
            <a:r>
              <a:rPr lang="it-IT" sz="1200" dirty="0" err="1">
                <a:latin typeface="Monaco" pitchFamily="2" charset="77"/>
              </a:rPr>
              <a:t>ledServicePtr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getValueHandle</a:t>
            </a:r>
            <a:r>
              <a:rPr lang="it-IT" sz="1200" dirty="0">
                <a:latin typeface="Monaco" pitchFamily="2" charset="77"/>
              </a:rPr>
              <a:t>()) &amp;&amp;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   (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len</a:t>
            </a:r>
            <a:r>
              <a:rPr lang="it-IT" sz="1200" dirty="0">
                <a:latin typeface="Monaco" pitchFamily="2" charset="77"/>
              </a:rPr>
              <a:t> == 1)) {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actuatedLED</a:t>
            </a:r>
            <a:r>
              <a:rPr lang="it-IT" sz="1200" dirty="0">
                <a:latin typeface="Monaco" pitchFamily="2" charset="77"/>
              </a:rPr>
              <a:t> = *(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-&gt;data);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  <a:p>
            <a:br>
              <a:rPr lang="it-IT" sz="1200" dirty="0">
                <a:latin typeface="Monaco" pitchFamily="2" charset="77"/>
              </a:rPr>
            </a:b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bleInitComplete</a:t>
            </a:r>
            <a:r>
              <a:rPr lang="it-IT" sz="1200" dirty="0">
                <a:latin typeface="Monaco" pitchFamily="2" charset="77"/>
              </a:rPr>
              <a:t>(BLE::</a:t>
            </a:r>
            <a:r>
              <a:rPr lang="it-IT" sz="1200" dirty="0" err="1">
                <a:latin typeface="Monaco" pitchFamily="2" charset="77"/>
              </a:rPr>
              <a:t>InitializationCompleteCallbackContext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)</a:t>
            </a:r>
          </a:p>
          <a:p>
            <a:r>
              <a:rPr lang="it-IT" sz="1200" dirty="0">
                <a:latin typeface="Monaco" pitchFamily="2" charset="77"/>
              </a:rPr>
              <a:t>{</a:t>
            </a:r>
          </a:p>
          <a:p>
            <a:r>
              <a:rPr lang="it-IT" sz="1200" dirty="0">
                <a:latin typeface="Monaco" pitchFamily="2" charset="77"/>
              </a:rPr>
              <a:t>    BLE&amp;        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   = 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ble_error_t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error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error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    </a:t>
            </a:r>
            <a:r>
              <a:rPr lang="it-IT" sz="1200" dirty="0">
                <a:solidFill>
                  <a:srgbClr val="3F7F5F"/>
                </a:solidFill>
                <a:latin typeface="Monaco" pitchFamily="2" charset="77"/>
              </a:rPr>
              <a:t>/* </a:t>
            </a:r>
            <a:r>
              <a:rPr lang="it-IT" sz="1200" dirty="0" err="1">
                <a:solidFill>
                  <a:srgbClr val="3F7F5F"/>
                </a:solidFill>
                <a:latin typeface="Monaco" pitchFamily="2" charset="77"/>
              </a:rPr>
              <a:t>Check</a:t>
            </a:r>
            <a:r>
              <a:rPr lang="it-IT" sz="1200" dirty="0">
                <a:solidFill>
                  <a:srgbClr val="3F7F5F"/>
                </a:solidFill>
                <a:latin typeface="Monaco" pitchFamily="2" charset="77"/>
              </a:rPr>
              <a:t> for </a:t>
            </a:r>
            <a:r>
              <a:rPr lang="it-IT" sz="1200" dirty="0" err="1">
                <a:solidFill>
                  <a:srgbClr val="3F7F5F"/>
                </a:solidFill>
                <a:latin typeface="Monaco" pitchFamily="2" charset="77"/>
              </a:rPr>
              <a:t>errors</a:t>
            </a:r>
            <a:r>
              <a:rPr lang="it-IT" sz="1200" dirty="0">
                <a:solidFill>
                  <a:srgbClr val="3F7F5F"/>
                </a:solidFill>
                <a:latin typeface="Monaco" pitchFamily="2" charset="77"/>
              </a:rPr>
              <a:t> and BLE </a:t>
            </a:r>
            <a:r>
              <a:rPr lang="it-IT" sz="1200" dirty="0" err="1">
                <a:solidFill>
                  <a:srgbClr val="3F7F5F"/>
                </a:solidFill>
                <a:latin typeface="Monaco" pitchFamily="2" charset="77"/>
              </a:rPr>
              <a:t>instance</a:t>
            </a:r>
            <a:r>
              <a:rPr lang="it-IT" sz="1200" dirty="0">
                <a:solidFill>
                  <a:srgbClr val="3F7F5F"/>
                </a:solidFill>
                <a:latin typeface="Monaco" pitchFamily="2" charset="77"/>
              </a:rPr>
              <a:t>… */</a:t>
            </a:r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ble.gattServer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onDataWritten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onDataWrittenCallback</a:t>
            </a:r>
            <a:r>
              <a:rPr lang="it-IT" sz="1200" dirty="0">
                <a:latin typeface="Monaco" pitchFamily="2" charset="77"/>
              </a:rPr>
              <a:t>);</a:t>
            </a:r>
            <a:br>
              <a:rPr lang="it-IT" sz="1200" dirty="0">
                <a:latin typeface="Monaco" pitchFamily="2" charset="77"/>
              </a:rPr>
            </a:br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bool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initialValueForLEDCharacteristic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false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ledServicePtr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new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LEDService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initialValueForLEDCharacteristic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endParaRPr lang="it-IT" sz="1200" dirty="0">
              <a:solidFill>
                <a:srgbClr val="3F7F5F"/>
              </a:solidFill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accumulateAdvertisingPayload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GapAdvertisingData</a:t>
            </a:r>
            <a:r>
              <a:rPr lang="it-IT" sz="1200" dirty="0">
                <a:latin typeface="Monaco" pitchFamily="2" charset="77"/>
              </a:rPr>
              <a:t>::BREDR_NOT_SUPPORTED |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							</a:t>
            </a:r>
            <a:r>
              <a:rPr lang="it-IT" sz="1200" dirty="0" err="1">
                <a:latin typeface="Monaco" pitchFamily="2" charset="77"/>
              </a:rPr>
              <a:t>GapAdvertisingData</a:t>
            </a:r>
            <a:r>
              <a:rPr lang="it-IT" sz="1200" dirty="0">
                <a:latin typeface="Monaco" pitchFamily="2" charset="77"/>
              </a:rPr>
              <a:t>::LE_GENERAL_DISCOVERABLE);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accumulateAdvertisingPayload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GapAdvertisingData</a:t>
            </a:r>
            <a:r>
              <a:rPr lang="it-IT" sz="1200" dirty="0">
                <a:latin typeface="Monaco" pitchFamily="2" charset="77"/>
              </a:rPr>
              <a:t>::COMPLETE_LIST_16BIT_SERVICE_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							IDS, (uint8_t *)uuid16_list,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sizeof</a:t>
            </a:r>
            <a:r>
              <a:rPr lang="it-IT" sz="1200" dirty="0">
                <a:latin typeface="Monaco" pitchFamily="2" charset="77"/>
              </a:rPr>
              <a:t>(uuid16_list));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accumulateAdvertisingPayload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GapAdvertisingData</a:t>
            </a:r>
            <a:r>
              <a:rPr lang="it-IT" sz="1200" dirty="0">
                <a:latin typeface="Monaco" pitchFamily="2" charset="77"/>
              </a:rPr>
              <a:t>::COMPLETE_LOCAL_NAME,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							(uint8_t *)DEVICE_NAME,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sizeof</a:t>
            </a:r>
            <a:r>
              <a:rPr lang="it-IT" sz="1200" dirty="0">
                <a:latin typeface="Monaco" pitchFamily="2" charset="77"/>
              </a:rPr>
              <a:t>(DEVICE_NAME));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setAdvertisingType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GapAdvertisingParams</a:t>
            </a:r>
            <a:r>
              <a:rPr lang="it-IT" sz="1200" dirty="0">
                <a:latin typeface="Monaco" pitchFamily="2" charset="77"/>
              </a:rPr>
              <a:t>::ADV_CONNECTABLE_UNDIRECTED);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setAdvertisingInterval</a:t>
            </a:r>
            <a:r>
              <a:rPr lang="it-IT" sz="1200" dirty="0">
                <a:latin typeface="Monaco" pitchFamily="2" charset="77"/>
              </a:rPr>
              <a:t>(1000);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startAdvertising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  <a:endParaRPr lang="it-IT" sz="1200" dirty="0">
              <a:effectLst/>
              <a:latin typeface="Monaco" pitchFamily="2" charset="77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356" y="2483155"/>
            <a:ext cx="2293130" cy="902453"/>
          </a:xfrm>
          <a:prstGeom prst="wedgeRoundRectCallout">
            <a:avLst>
              <a:gd name="adj1" fmla="val -75078"/>
              <a:gd name="adj2" fmla="val 4904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Callback to execute when a characteristic is written</a:t>
            </a:r>
          </a:p>
        </p:txBody>
      </p:sp>
      <p:sp>
        <p:nvSpPr>
          <p:cNvPr id="11" name="Rounded Rectangular Callout 13">
            <a:extLst>
              <a:ext uri="{FF2B5EF4-FFF2-40B4-BE49-F238E27FC236}">
                <a16:creationId xmlns:a16="http://schemas.microsoft.com/office/drawing/2014/main" id="{377DF598-8272-C44F-9C62-A5E935C72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956" y="6050845"/>
            <a:ext cx="2293130" cy="688082"/>
          </a:xfrm>
          <a:prstGeom prst="wedgeRoundRectCallout">
            <a:avLst>
              <a:gd name="adj1" fmla="val -35694"/>
              <a:gd name="adj2" fmla="val -1215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…almost boilerplate code.</a:t>
            </a: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50A85CF9-3476-A24E-BDE2-96F2C15D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749" y="1472068"/>
            <a:ext cx="2293130" cy="688082"/>
          </a:xfrm>
          <a:prstGeom prst="wedgeRoundRectCallout">
            <a:avLst>
              <a:gd name="adj1" fmla="val -75078"/>
              <a:gd name="adj2" fmla="val -70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Check what has been written first!</a:t>
            </a:r>
          </a:p>
        </p:txBody>
      </p:sp>
    </p:spTree>
    <p:extLst>
      <p:ext uri="{BB962C8B-B14F-4D97-AF65-F5344CB8AC3E}">
        <p14:creationId xmlns:p14="http://schemas.microsoft.com/office/powerpoint/2010/main" val="3876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3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Discovery, Connecting, …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1" y="1174044"/>
            <a:ext cx="8422268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Writing a GATT client is generally more complex…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Every operation normally involves setting proper callback(s), triggering the action, and asynchronously processing the results…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Including connection, service discovery, read/write of characteristics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This typically complicates a program’s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control flow!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8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Setup and Scanning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5FDF2F-F48C-3447-AC8A-F1E580CAC49F}"/>
              </a:ext>
            </a:extLst>
          </p:cNvPr>
          <p:cNvSpPr/>
          <p:nvPr/>
        </p:nvSpPr>
        <p:spPr>
          <a:xfrm>
            <a:off x="288521" y="1107929"/>
            <a:ext cx="7936089" cy="31085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bleInitComplete</a:t>
            </a:r>
            <a:r>
              <a:rPr lang="it-IT" sz="1400" dirty="0">
                <a:latin typeface="Monaco" pitchFamily="2" charset="77"/>
              </a:rPr>
              <a:t>(BLE::</a:t>
            </a:r>
            <a:r>
              <a:rPr lang="it-IT" sz="1400" dirty="0" err="1">
                <a:latin typeface="Monaco" pitchFamily="2" charset="77"/>
              </a:rPr>
              <a:t>InitializationCompleteCallbackContext</a:t>
            </a:r>
            <a:r>
              <a:rPr lang="it-IT" sz="1400" dirty="0">
                <a:latin typeface="Monaco" pitchFamily="2" charset="77"/>
              </a:rPr>
              <a:t> *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)</a:t>
            </a:r>
          </a:p>
          <a:p>
            <a:r>
              <a:rPr lang="it-IT" sz="1400" dirty="0">
                <a:latin typeface="Monaco" pitchFamily="2" charset="77"/>
              </a:rPr>
              <a:t>{</a:t>
            </a:r>
          </a:p>
          <a:p>
            <a:r>
              <a:rPr lang="it-IT" sz="1400" dirty="0">
                <a:latin typeface="Monaco" pitchFamily="2" charset="77"/>
              </a:rPr>
              <a:t>    BLE&amp;        </a:t>
            </a:r>
            <a:r>
              <a:rPr lang="it-IT" sz="1400" dirty="0" err="1">
                <a:latin typeface="Monaco" pitchFamily="2" charset="77"/>
              </a:rPr>
              <a:t>ble</a:t>
            </a:r>
            <a:r>
              <a:rPr lang="it-IT" sz="1400" dirty="0">
                <a:latin typeface="Monaco" pitchFamily="2" charset="77"/>
              </a:rPr>
              <a:t>   =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ble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ble_error_t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error</a:t>
            </a:r>
            <a:r>
              <a:rPr lang="it-IT" sz="1400" dirty="0">
                <a:latin typeface="Monaco" pitchFamily="2" charset="77"/>
              </a:rPr>
              <a:t> =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error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ble.gap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onDisconnection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disconnectionCallback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ble.gap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onConnection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connectionCallback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ble.gattClient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onDataRead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triggerToggledWrite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ble.gattClient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onDataWrite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triggerRead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solidFill>
                  <a:srgbClr val="000000"/>
                </a:solidFill>
                <a:latin typeface="Monaco" pitchFamily="2" charset="77"/>
              </a:rPr>
              <a:t> </a:t>
            </a:r>
            <a:r>
              <a:rPr lang="it-IT" sz="1400" dirty="0">
                <a:latin typeface="Monaco" pitchFamily="2" charset="77"/>
              </a:rPr>
              <a:t>   </a:t>
            </a:r>
            <a:r>
              <a:rPr lang="it-IT" sz="1400" dirty="0" err="1">
                <a:latin typeface="Monaco" pitchFamily="2" charset="77"/>
              </a:rPr>
              <a:t>ble.gap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setScanParams</a:t>
            </a:r>
            <a:r>
              <a:rPr lang="it-IT" sz="1400" dirty="0">
                <a:latin typeface="Monaco" pitchFamily="2" charset="77"/>
              </a:rPr>
              <a:t>(400, 400);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ble.gap</a:t>
            </a:r>
            <a:r>
              <a:rPr lang="it-IT" sz="1400" dirty="0">
                <a:latin typeface="Monaco" pitchFamily="2" charset="77"/>
              </a:rPr>
              <a:t>().</a:t>
            </a:r>
            <a:r>
              <a:rPr lang="it-IT" sz="1400" dirty="0" err="1">
                <a:latin typeface="Monaco" pitchFamily="2" charset="77"/>
              </a:rPr>
              <a:t>startScan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advertisementCallback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r>
              <a:rPr lang="it-IT" sz="1400" dirty="0">
                <a:latin typeface="Monaco" pitchFamily="2" charset="77"/>
              </a:rPr>
              <a:t>}</a:t>
            </a:r>
            <a:endParaRPr lang="it-IT" sz="1400" dirty="0">
              <a:effectLst/>
              <a:latin typeface="Monaco" pitchFamily="2" charset="77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866" y="1690840"/>
            <a:ext cx="2217613" cy="902453"/>
          </a:xfrm>
          <a:prstGeom prst="wedgeRoundRectCallout">
            <a:avLst>
              <a:gd name="adj1" fmla="val -76080"/>
              <a:gd name="adj2" fmla="val 215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Callbacks to execute when connecting or disconnecting…</a:t>
            </a:r>
          </a:p>
        </p:txBody>
      </p:sp>
      <p:sp>
        <p:nvSpPr>
          <p:cNvPr id="11" name="Rounded Rectangular Callout 13">
            <a:extLst>
              <a:ext uri="{FF2B5EF4-FFF2-40B4-BE49-F238E27FC236}">
                <a16:creationId xmlns:a16="http://schemas.microsoft.com/office/drawing/2014/main" id="{FAD5C04F-1197-8144-A1C9-B506961D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043" y="3798932"/>
            <a:ext cx="2477257" cy="1265967"/>
          </a:xfrm>
          <a:prstGeom prst="wedgeRoundRectCallout">
            <a:avLst>
              <a:gd name="adj1" fmla="val -70156"/>
              <a:gd name="adj2" fmla="val -10688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Callbacks to execute when a characteristic is read or written on the GATT server!</a:t>
            </a: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09DBACD7-CE53-8943-9DE9-E723201C8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356" y="4956043"/>
            <a:ext cx="3143301" cy="1265967"/>
          </a:xfrm>
          <a:prstGeom prst="wedgeRoundRectCallout">
            <a:avLst>
              <a:gd name="adj1" fmla="val -35406"/>
              <a:gd name="adj2" fmla="val -1229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Scans for 400 </a:t>
            </a:r>
            <a:r>
              <a:rPr lang="en-US" dirty="0" err="1"/>
              <a:t>ms</a:t>
            </a:r>
            <a:r>
              <a:rPr lang="en-US" dirty="0"/>
              <a:t> every </a:t>
            </a:r>
            <a:br>
              <a:rPr lang="en-US" dirty="0"/>
            </a:br>
            <a:r>
              <a:rPr lang="en-US" dirty="0"/>
              <a:t>400 </a:t>
            </a:r>
            <a:r>
              <a:rPr lang="en-US" dirty="0" err="1"/>
              <a:t>ms</a:t>
            </a:r>
            <a:r>
              <a:rPr lang="en-US" dirty="0"/>
              <a:t>, that is, continuously; set the callback when receiving an advertisement</a:t>
            </a:r>
          </a:p>
        </p:txBody>
      </p:sp>
    </p:spTree>
    <p:extLst>
      <p:ext uri="{BB962C8B-B14F-4D97-AF65-F5344CB8AC3E}">
        <p14:creationId xmlns:p14="http://schemas.microsoft.com/office/powerpoint/2010/main" val="7709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2F769E-E0D0-9542-99CC-7643867CBF11}"/>
              </a:ext>
            </a:extLst>
          </p:cNvPr>
          <p:cNvSpPr/>
          <p:nvPr/>
        </p:nvSpPr>
        <p:spPr>
          <a:xfrm>
            <a:off x="288521" y="1306944"/>
            <a:ext cx="8581043" cy="440120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advertisementCallback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400" dirty="0">
                <a:latin typeface="Monaco" pitchFamily="2" charset="77"/>
              </a:rPr>
              <a:t> Gap::</a:t>
            </a:r>
            <a:r>
              <a:rPr lang="it-IT" sz="1400" dirty="0" err="1">
                <a:latin typeface="Monaco" pitchFamily="2" charset="77"/>
              </a:rPr>
              <a:t>AdvertisementCallbackParams_t</a:t>
            </a:r>
            <a:r>
              <a:rPr lang="it-IT" sz="1400" dirty="0">
                <a:latin typeface="Monaco" pitchFamily="2" charset="77"/>
              </a:rPr>
              <a:t> *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) {</a:t>
            </a:r>
          </a:p>
          <a:p>
            <a:r>
              <a:rPr lang="it-IT" sz="1400" dirty="0">
                <a:solidFill>
                  <a:srgbClr val="000000"/>
                </a:solidFill>
                <a:latin typeface="Monaco" pitchFamily="2" charset="77"/>
              </a:rPr>
              <a:t> </a:t>
            </a:r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>
                <a:solidFill>
                  <a:srgbClr val="7F0055"/>
                </a:solidFill>
                <a:latin typeface="Monaco" pitchFamily="2" charset="77"/>
              </a:rPr>
              <a:t>for</a:t>
            </a:r>
            <a:r>
              <a:rPr lang="it-IT" sz="1400" dirty="0">
                <a:latin typeface="Monaco" pitchFamily="2" charset="77"/>
              </a:rPr>
              <a:t> (uint8_t i = 0; i &lt;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advertisingDataLen</a:t>
            </a:r>
            <a:r>
              <a:rPr lang="it-IT" sz="1400" dirty="0">
                <a:latin typeface="Monaco" pitchFamily="2" charset="77"/>
              </a:rPr>
              <a:t>; ++i) {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400" dirty="0">
                <a:latin typeface="Monaco" pitchFamily="2" charset="77"/>
              </a:rPr>
              <a:t> uint8_t </a:t>
            </a:r>
            <a:r>
              <a:rPr lang="it-IT" sz="1400" dirty="0" err="1">
                <a:latin typeface="Monaco" pitchFamily="2" charset="77"/>
              </a:rPr>
              <a:t>record_length</a:t>
            </a:r>
            <a:r>
              <a:rPr lang="it-IT" sz="1400" dirty="0">
                <a:latin typeface="Monaco" pitchFamily="2" charset="77"/>
              </a:rPr>
              <a:t> =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advertisingData</a:t>
            </a:r>
            <a:r>
              <a:rPr lang="it-IT" sz="1400" dirty="0">
                <a:latin typeface="Monaco" pitchFamily="2" charset="77"/>
              </a:rPr>
              <a:t>[i];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400" dirty="0">
                <a:latin typeface="Monaco" pitchFamily="2" charset="77"/>
              </a:rPr>
              <a:t> uint8_t </a:t>
            </a:r>
            <a:r>
              <a:rPr lang="it-IT" sz="1400" dirty="0" err="1">
                <a:latin typeface="Monaco" pitchFamily="2" charset="77"/>
              </a:rPr>
              <a:t>type</a:t>
            </a:r>
            <a:r>
              <a:rPr lang="it-IT" sz="1400" dirty="0">
                <a:latin typeface="Monaco" pitchFamily="2" charset="77"/>
              </a:rPr>
              <a:t> =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advertisingData</a:t>
            </a:r>
            <a:r>
              <a:rPr lang="it-IT" sz="1400" dirty="0">
                <a:latin typeface="Monaco" pitchFamily="2" charset="77"/>
              </a:rPr>
              <a:t>[i + 1];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400" dirty="0">
                <a:latin typeface="Monaco" pitchFamily="2" charset="77"/>
              </a:rPr>
              <a:t> uint8_t* </a:t>
            </a:r>
            <a:r>
              <a:rPr lang="it-IT" sz="1400" dirty="0" err="1">
                <a:latin typeface="Monaco" pitchFamily="2" charset="77"/>
              </a:rPr>
              <a:t>value</a:t>
            </a:r>
            <a:r>
              <a:rPr lang="it-IT" sz="1400" dirty="0">
                <a:latin typeface="Monaco" pitchFamily="2" charset="77"/>
              </a:rPr>
              <a:t> = 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advertisingData</a:t>
            </a:r>
            <a:r>
              <a:rPr lang="it-IT" sz="1400" dirty="0">
                <a:latin typeface="Monaco" pitchFamily="2" charset="77"/>
              </a:rPr>
              <a:t> + i + 2;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400" dirty="0">
                <a:latin typeface="Monaco" pitchFamily="2" charset="77"/>
              </a:rPr>
              <a:t> uint8_t </a:t>
            </a:r>
            <a:r>
              <a:rPr lang="it-IT" sz="1400" dirty="0" err="1">
                <a:latin typeface="Monaco" pitchFamily="2" charset="77"/>
              </a:rPr>
              <a:t>value_length</a:t>
            </a:r>
            <a:r>
              <a:rPr lang="it-IT" sz="1400" dirty="0">
                <a:latin typeface="Monaco" pitchFamily="2" charset="77"/>
              </a:rPr>
              <a:t> = </a:t>
            </a:r>
            <a:r>
              <a:rPr lang="it-IT" sz="1400" dirty="0" err="1">
                <a:latin typeface="Monaco" pitchFamily="2" charset="77"/>
              </a:rPr>
              <a:t>record_length</a:t>
            </a:r>
            <a:r>
              <a:rPr lang="it-IT" sz="1400" dirty="0">
                <a:latin typeface="Monaco" pitchFamily="2" charset="77"/>
              </a:rPr>
              <a:t> – 1;</a:t>
            </a:r>
            <a:br>
              <a:rPr lang="it-IT" sz="1400" dirty="0">
                <a:latin typeface="Monaco" pitchFamily="2" charset="77"/>
              </a:rPr>
            </a:br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type</a:t>
            </a:r>
            <a:r>
              <a:rPr lang="it-IT" sz="1400" dirty="0">
                <a:latin typeface="Monaco" pitchFamily="2" charset="77"/>
              </a:rPr>
              <a:t> == </a:t>
            </a:r>
            <a:r>
              <a:rPr lang="it-IT" sz="1400" dirty="0" err="1">
                <a:latin typeface="Monaco" pitchFamily="2" charset="77"/>
              </a:rPr>
              <a:t>GapAdvertisingData</a:t>
            </a:r>
            <a:r>
              <a:rPr lang="it-IT" sz="1400" dirty="0">
                <a:latin typeface="Monaco" pitchFamily="2" charset="77"/>
              </a:rPr>
              <a:t>::COMPLETE_LOCAL_NAME) {</a:t>
            </a:r>
          </a:p>
          <a:p>
            <a:r>
              <a:rPr lang="it-IT" sz="1400" dirty="0">
                <a:latin typeface="Monaco" pitchFamily="2" charset="77"/>
              </a:rPr>
              <a:t>        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400" dirty="0">
                <a:latin typeface="Monaco" pitchFamily="2" charset="77"/>
              </a:rPr>
              <a:t> ((</a:t>
            </a:r>
            <a:r>
              <a:rPr lang="it-IT" sz="1400" dirty="0" err="1">
                <a:latin typeface="Monaco" pitchFamily="2" charset="77"/>
              </a:rPr>
              <a:t>value_length</a:t>
            </a:r>
            <a:r>
              <a:rPr lang="it-IT" sz="1400" dirty="0">
                <a:latin typeface="Monaco" pitchFamily="2" charset="77"/>
              </a:rPr>
              <a:t> ==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sizeof</a:t>
            </a:r>
            <a:r>
              <a:rPr lang="it-IT" sz="1400" dirty="0">
                <a:latin typeface="Monaco" pitchFamily="2" charset="77"/>
              </a:rPr>
              <a:t>(PEER_NAME)) &amp;&amp; </a:t>
            </a:r>
            <a:br>
              <a:rPr lang="it-IT" sz="1400" dirty="0">
                <a:latin typeface="Monaco" pitchFamily="2" charset="77"/>
              </a:rPr>
            </a:br>
            <a:r>
              <a:rPr lang="it-IT" sz="1400" dirty="0">
                <a:latin typeface="Monaco" pitchFamily="2" charset="77"/>
              </a:rPr>
              <a:t>				(</a:t>
            </a:r>
            <a:r>
              <a:rPr lang="it-IT" sz="1400" dirty="0" err="1">
                <a:latin typeface="Monaco" pitchFamily="2" charset="77"/>
              </a:rPr>
              <a:t>memcmp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value</a:t>
            </a:r>
            <a:r>
              <a:rPr lang="it-IT" sz="1400" dirty="0">
                <a:latin typeface="Monaco" pitchFamily="2" charset="77"/>
              </a:rPr>
              <a:t>, PEER_NAME, </a:t>
            </a:r>
            <a:r>
              <a:rPr lang="it-IT" sz="1400" dirty="0" err="1">
                <a:latin typeface="Monaco" pitchFamily="2" charset="77"/>
              </a:rPr>
              <a:t>value_length</a:t>
            </a:r>
            <a:r>
              <a:rPr lang="it-IT" sz="1400" dirty="0">
                <a:latin typeface="Monaco" pitchFamily="2" charset="77"/>
              </a:rPr>
              <a:t>) == 0)) {</a:t>
            </a:r>
          </a:p>
          <a:p>
            <a:r>
              <a:rPr lang="it-IT" sz="1400" dirty="0">
                <a:latin typeface="Monaco" pitchFamily="2" charset="77"/>
              </a:rPr>
              <a:t>                BLE::</a:t>
            </a:r>
            <a:r>
              <a:rPr lang="it-IT" sz="1400" dirty="0" err="1">
                <a:latin typeface="Monaco" pitchFamily="2" charset="77"/>
              </a:rPr>
              <a:t>Instance</a:t>
            </a:r>
            <a:r>
              <a:rPr lang="it-IT" sz="1400" dirty="0">
                <a:latin typeface="Monaco" pitchFamily="2" charset="77"/>
              </a:rPr>
              <a:t>().gap().</a:t>
            </a:r>
            <a:r>
              <a:rPr lang="it-IT" sz="1400" dirty="0" err="1">
                <a:latin typeface="Monaco" pitchFamily="2" charset="77"/>
              </a:rPr>
              <a:t>connect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params</a:t>
            </a:r>
            <a:r>
              <a:rPr lang="it-IT" sz="1400" dirty="0">
                <a:latin typeface="Monaco" pitchFamily="2" charset="77"/>
              </a:rPr>
              <a:t>-&gt;</a:t>
            </a:r>
            <a:r>
              <a:rPr lang="it-IT" sz="1400" dirty="0" err="1">
                <a:latin typeface="Monaco" pitchFamily="2" charset="77"/>
              </a:rPr>
              <a:t>peerAddr</a:t>
            </a:r>
            <a:r>
              <a:rPr lang="it-IT" sz="1400" dirty="0">
                <a:latin typeface="Monaco" pitchFamily="2" charset="77"/>
              </a:rPr>
              <a:t>, </a:t>
            </a:r>
            <a:br>
              <a:rPr lang="it-IT" sz="1400" dirty="0">
                <a:latin typeface="Monaco" pitchFamily="2" charset="77"/>
              </a:rPr>
            </a:br>
            <a:r>
              <a:rPr lang="it-IT" sz="1400" dirty="0">
                <a:latin typeface="Monaco" pitchFamily="2" charset="77"/>
              </a:rPr>
              <a:t>						Gap::ADDR_TYPE_RANDOM_STATIC, NULL, NULL);</a:t>
            </a:r>
          </a:p>
          <a:p>
            <a:r>
              <a:rPr lang="it-IT" sz="1400" dirty="0">
                <a:latin typeface="Monaco" pitchFamily="2" charset="77"/>
              </a:rPr>
              <a:t>                </a:t>
            </a:r>
            <a:r>
              <a:rPr lang="it-IT" sz="1400" dirty="0">
                <a:solidFill>
                  <a:srgbClr val="7F0055"/>
                </a:solidFill>
                <a:latin typeface="Monaco" pitchFamily="2" charset="77"/>
              </a:rPr>
              <a:t>break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r>
              <a:rPr lang="it-IT" sz="1400" dirty="0">
                <a:latin typeface="Monaco" pitchFamily="2" charset="77"/>
              </a:rPr>
              <a:t>            }</a:t>
            </a:r>
          </a:p>
          <a:p>
            <a:r>
              <a:rPr lang="it-IT" sz="1400" dirty="0">
                <a:latin typeface="Monaco" pitchFamily="2" charset="77"/>
              </a:rPr>
              <a:t>        }</a:t>
            </a:r>
          </a:p>
          <a:p>
            <a:r>
              <a:rPr lang="it-IT" sz="1400" dirty="0">
                <a:latin typeface="Monaco" pitchFamily="2" charset="77"/>
              </a:rPr>
              <a:t>        i += </a:t>
            </a:r>
            <a:r>
              <a:rPr lang="it-IT" sz="1400" dirty="0" err="1">
                <a:latin typeface="Monaco" pitchFamily="2" charset="77"/>
              </a:rPr>
              <a:t>record_length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r>
              <a:rPr lang="it-IT" sz="1400" dirty="0">
                <a:latin typeface="Monaco" pitchFamily="2" charset="77"/>
              </a:rPr>
              <a:t>    }</a:t>
            </a:r>
          </a:p>
          <a:p>
            <a:r>
              <a:rPr lang="it-IT" sz="1400" dirty="0">
                <a:latin typeface="Monaco" pitchFamily="2" charset="77"/>
              </a:rPr>
              <a:t>}</a:t>
            </a:r>
            <a:endParaRPr lang="it-IT" sz="1400" dirty="0">
              <a:effectLst/>
              <a:latin typeface="Monaco" pitchFamily="2" charset="77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After Discovery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977" y="2086281"/>
            <a:ext cx="1235479" cy="589186"/>
          </a:xfrm>
          <a:prstGeom prst="wedgeRoundRectCallout">
            <a:avLst>
              <a:gd name="adj1" fmla="val -81315"/>
              <a:gd name="adj2" fmla="val 5976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Packet parsing</a:t>
            </a:r>
          </a:p>
        </p:txBody>
      </p:sp>
      <p:sp>
        <p:nvSpPr>
          <p:cNvPr id="13" name="Rounded Rectangular Callout 13">
            <a:extLst>
              <a:ext uri="{FF2B5EF4-FFF2-40B4-BE49-F238E27FC236}">
                <a16:creationId xmlns:a16="http://schemas.microsoft.com/office/drawing/2014/main" id="{FB435934-B401-D242-9E30-72B09A265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044" y="4961870"/>
            <a:ext cx="2920672" cy="589186"/>
          </a:xfrm>
          <a:prstGeom prst="wedgeRoundRectCallout">
            <a:avLst>
              <a:gd name="adj1" fmla="val -21865"/>
              <a:gd name="adj2" fmla="val -15482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If the peer is PEER_NAME, then connect!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559C8BE-FFAD-FD45-B830-FE0EDDD4C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88" y="5558316"/>
            <a:ext cx="2920672" cy="589186"/>
          </a:xfrm>
          <a:prstGeom prst="wedgeRoundRectCallout">
            <a:avLst>
              <a:gd name="adj1" fmla="val -16454"/>
              <a:gd name="adj2" fmla="val -10692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Move to the next record…</a:t>
            </a:r>
          </a:p>
        </p:txBody>
      </p:sp>
    </p:spTree>
    <p:extLst>
      <p:ext uri="{BB962C8B-B14F-4D97-AF65-F5344CB8AC3E}">
        <p14:creationId xmlns:p14="http://schemas.microsoft.com/office/powerpoint/2010/main" val="42721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472078-823B-E843-8E2D-24383F3D198D}"/>
              </a:ext>
            </a:extLst>
          </p:cNvPr>
          <p:cNvSpPr/>
          <p:nvPr/>
        </p:nvSpPr>
        <p:spPr>
          <a:xfrm>
            <a:off x="175634" y="979566"/>
            <a:ext cx="8392634" cy="4893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connectionCallback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latin typeface="Monaco" pitchFamily="2" charset="77"/>
              </a:rPr>
              <a:t> Gap::</a:t>
            </a:r>
            <a:r>
              <a:rPr lang="it-IT" sz="1200" dirty="0" err="1">
                <a:latin typeface="Monaco" pitchFamily="2" charset="77"/>
              </a:rPr>
              <a:t>ConnectionCallbackParams_t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200" dirty="0">
                <a:latin typeface="Monaco" pitchFamily="2" charset="77"/>
              </a:rPr>
              <a:t> (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role</a:t>
            </a:r>
            <a:r>
              <a:rPr lang="it-IT" sz="1200" dirty="0">
                <a:latin typeface="Monaco" pitchFamily="2" charset="77"/>
              </a:rPr>
              <a:t> == Gap::CENTRAL) {</a:t>
            </a:r>
          </a:p>
          <a:p>
            <a:r>
              <a:rPr lang="it-IT" sz="1200" dirty="0">
                <a:latin typeface="Monaco" pitchFamily="2" charset="77"/>
              </a:rPr>
              <a:t>        BLE &amp;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 = BLE::</a:t>
            </a:r>
            <a:r>
              <a:rPr lang="it-IT" sz="1200" dirty="0" err="1">
                <a:latin typeface="Monaco" pitchFamily="2" charset="77"/>
              </a:rPr>
              <a:t>Instance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ble.gattClient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onServiceDiscoveryTermination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discoveryTerminationCallback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ble.gattClient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launchServiceDiscovery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handle</a:t>
            </a:r>
            <a:r>
              <a:rPr lang="it-IT" sz="1200" dirty="0">
                <a:latin typeface="Monaco" pitchFamily="2" charset="77"/>
              </a:rPr>
              <a:t>,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		</a:t>
            </a:r>
            <a:r>
              <a:rPr lang="it-IT" sz="1200" dirty="0" err="1">
                <a:latin typeface="Monaco" pitchFamily="2" charset="77"/>
              </a:rPr>
              <a:t>serviceDiscoveryCallback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characteristicDiscoveryCallback</a:t>
            </a:r>
            <a:r>
              <a:rPr lang="it-IT" sz="1200" dirty="0">
                <a:latin typeface="Monaco" pitchFamily="2" charset="77"/>
              </a:rPr>
              <a:t>,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		0xa000, 0xa001);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  <a:p>
            <a:br>
              <a:rPr lang="it-IT" sz="1200" dirty="0">
                <a:latin typeface="Monaco" pitchFamily="2" charset="77"/>
              </a:rPr>
            </a:br>
            <a:endParaRPr lang="it-IT" sz="1200" dirty="0">
              <a:latin typeface="Monaco" pitchFamily="2" charset="77"/>
            </a:endParaRPr>
          </a:p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characteristicDiscoveryCallback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DiscoveredCharacteristic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characteristicP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200" dirty="0">
                <a:latin typeface="Monaco" pitchFamily="2" charset="77"/>
              </a:rPr>
              <a:t> (</a:t>
            </a:r>
            <a:r>
              <a:rPr lang="it-IT" sz="1200" dirty="0" err="1">
                <a:latin typeface="Monaco" pitchFamily="2" charset="77"/>
              </a:rPr>
              <a:t>characteristicP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getUUID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getShortUUID</a:t>
            </a:r>
            <a:r>
              <a:rPr lang="it-IT" sz="1200" dirty="0">
                <a:latin typeface="Monaco" pitchFamily="2" charset="77"/>
              </a:rPr>
              <a:t>() == 0xa001) {       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	   </a:t>
            </a:r>
            <a:r>
              <a:rPr lang="it-IT" sz="1200" dirty="0" err="1">
                <a:latin typeface="Monaco" pitchFamily="2" charset="77"/>
              </a:rPr>
              <a:t>ledCharacteristic</a:t>
            </a:r>
            <a:r>
              <a:rPr lang="it-IT" sz="1200" dirty="0">
                <a:latin typeface="Monaco" pitchFamily="2" charset="77"/>
              </a:rPr>
              <a:t>        = *</a:t>
            </a:r>
            <a:r>
              <a:rPr lang="it-IT" sz="1200" dirty="0" err="1">
                <a:latin typeface="Monaco" pitchFamily="2" charset="77"/>
              </a:rPr>
              <a:t>characteristicP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triggerLedCharacteristic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true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  <a:p>
            <a:br>
              <a:rPr lang="it-IT" sz="1200" dirty="0">
                <a:latin typeface="Monaco" pitchFamily="2" charset="77"/>
              </a:rPr>
            </a:b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discoveryTerminationCallback</a:t>
            </a:r>
            <a:r>
              <a:rPr lang="it-IT" sz="1200" dirty="0">
                <a:latin typeface="Monaco" pitchFamily="2" charset="77"/>
              </a:rPr>
              <a:t>(Gap::</a:t>
            </a:r>
            <a:r>
              <a:rPr lang="it-IT" sz="1200" dirty="0" err="1">
                <a:latin typeface="Monaco" pitchFamily="2" charset="77"/>
              </a:rPr>
              <a:t>Handle_t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connectionHandle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  </a:t>
            </a:r>
          </a:p>
          <a:p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 </a:t>
            </a:r>
            <a:r>
              <a:rPr lang="it-IT" sz="1200" dirty="0">
                <a:latin typeface="Monaco" pitchFamily="2" charset="77"/>
              </a:rPr>
              <a:t>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200" dirty="0">
                <a:latin typeface="Monaco" pitchFamily="2" charset="77"/>
              </a:rPr>
              <a:t> (</a:t>
            </a:r>
            <a:r>
              <a:rPr lang="it-IT" sz="1200" dirty="0" err="1">
                <a:latin typeface="Monaco" pitchFamily="2" charset="77"/>
              </a:rPr>
              <a:t>triggerLedCharacteristic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triggerLedCharacteristic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false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    </a:t>
            </a:r>
            <a:r>
              <a:rPr lang="it-IT" sz="1200" dirty="0" err="1">
                <a:latin typeface="Monaco" pitchFamily="2" charset="77"/>
              </a:rPr>
              <a:t>eventQueue.call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updateLedCharacteristic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r>
              <a:rPr lang="it-IT" sz="1200" dirty="0">
                <a:latin typeface="Monaco" pitchFamily="2" charset="77"/>
              </a:rPr>
              <a:t>    }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  <a:p>
            <a:endParaRPr lang="it-IT" sz="1200" dirty="0">
              <a:effectLst/>
              <a:latin typeface="Monaco" pitchFamily="2" charset="77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Hooking to a Characteristic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533" y="2190873"/>
            <a:ext cx="2499833" cy="589186"/>
          </a:xfrm>
          <a:prstGeom prst="wedgeRoundRectCallout">
            <a:avLst>
              <a:gd name="adj1" fmla="val -56027"/>
              <a:gd name="adj2" fmla="val -590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Start service discovery after </a:t>
            </a:r>
            <a:r>
              <a:rPr lang="en-US" dirty="0" err="1"/>
              <a:t>conneting</a:t>
            </a:r>
            <a:r>
              <a:rPr lang="en-US" dirty="0"/>
              <a:t>…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AF339D4-72C0-204A-A50F-BD8AB9095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468" y="2365850"/>
            <a:ext cx="2788356" cy="589186"/>
          </a:xfrm>
          <a:prstGeom prst="wedgeRoundRectCallout">
            <a:avLst>
              <a:gd name="adj1" fmla="val -54999"/>
              <a:gd name="adj2" fmla="val -4944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Service and characteristic UUID to search for 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7D5F2945-1C94-FA47-875B-7D024B49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824" y="3502362"/>
            <a:ext cx="3606799" cy="732123"/>
          </a:xfrm>
          <a:prstGeom prst="wedgeRoundRectCallout">
            <a:avLst>
              <a:gd name="adj1" fmla="val -59068"/>
              <a:gd name="adj2" fmla="val -4019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We found the characteristic within the service, store a pointer to it</a:t>
            </a:r>
          </a:p>
        </p:txBody>
      </p:sp>
      <p:sp>
        <p:nvSpPr>
          <p:cNvPr id="11" name="Rounded Rectangular Callout 13">
            <a:extLst>
              <a:ext uri="{FF2B5EF4-FFF2-40B4-BE49-F238E27FC236}">
                <a16:creationId xmlns:a16="http://schemas.microsoft.com/office/drawing/2014/main" id="{565EE5FE-9C16-8845-826B-C7D81BBF6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566" y="5074885"/>
            <a:ext cx="3606799" cy="732123"/>
          </a:xfrm>
          <a:prstGeom prst="wedgeRoundRectCallout">
            <a:avLst>
              <a:gd name="adj1" fmla="val -59068"/>
              <a:gd name="adj2" fmla="val -4019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Finished discovery, schedule an  update to the LED characteristic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A06DEAF9-10ED-0443-AD26-E740296E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8" y="4289777"/>
            <a:ext cx="5627511" cy="21449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5C7B0518-91C4-2D44-A04E-EFE497DF1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911" y="1552519"/>
            <a:ext cx="2788357" cy="2427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AAE1F9-8A97-8046-9445-594E455C9085}"/>
              </a:ext>
            </a:extLst>
          </p:cNvPr>
          <p:cNvSpPr/>
          <p:nvPr/>
        </p:nvSpPr>
        <p:spPr>
          <a:xfrm>
            <a:off x="288521" y="1437923"/>
            <a:ext cx="8693930" cy="329320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updateLedCharacteristic</a:t>
            </a:r>
            <a:r>
              <a:rPr lang="it-IT" sz="1600" dirty="0">
                <a:latin typeface="Monaco" pitchFamily="2" charset="77"/>
              </a:rPr>
              <a:t>(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600" dirty="0">
                <a:latin typeface="Monaco" pitchFamily="2" charset="77"/>
              </a:rPr>
              <a:t> (!BLE::</a:t>
            </a:r>
            <a:r>
              <a:rPr lang="it-IT" sz="1600" dirty="0" err="1">
                <a:latin typeface="Monaco" pitchFamily="2" charset="77"/>
              </a:rPr>
              <a:t>Instance</a:t>
            </a:r>
            <a:r>
              <a:rPr lang="it-IT" sz="1600" dirty="0">
                <a:latin typeface="Monaco" pitchFamily="2" charset="77"/>
              </a:rPr>
              <a:t>().</a:t>
            </a:r>
            <a:r>
              <a:rPr lang="it-IT" sz="1600" dirty="0" err="1">
                <a:latin typeface="Monaco" pitchFamily="2" charset="77"/>
              </a:rPr>
              <a:t>gattClient</a:t>
            </a:r>
            <a:r>
              <a:rPr lang="it-IT" sz="1600" dirty="0">
                <a:latin typeface="Monaco" pitchFamily="2" charset="77"/>
              </a:rPr>
              <a:t>().</a:t>
            </a:r>
            <a:r>
              <a:rPr lang="it-IT" sz="1600" dirty="0" err="1">
                <a:latin typeface="Monaco" pitchFamily="2" charset="77"/>
              </a:rPr>
              <a:t>isServiceDiscoveryActive</a:t>
            </a:r>
            <a:r>
              <a:rPr lang="it-IT" sz="1600" dirty="0">
                <a:latin typeface="Monaco" pitchFamily="2" charset="77"/>
              </a:rPr>
              <a:t>()) {</a:t>
            </a:r>
          </a:p>
          <a:p>
            <a:r>
              <a:rPr lang="it-IT" sz="1600" dirty="0">
                <a:latin typeface="Monaco" pitchFamily="2" charset="77"/>
              </a:rPr>
              <a:t>        </a:t>
            </a:r>
            <a:r>
              <a:rPr lang="it-IT" sz="1600" dirty="0" err="1">
                <a:latin typeface="Monaco" pitchFamily="2" charset="77"/>
              </a:rPr>
              <a:t>ledCharacteristic.read</a:t>
            </a:r>
            <a:r>
              <a:rPr lang="it-IT" sz="1600" dirty="0">
                <a:latin typeface="Monaco" pitchFamily="2" charset="77"/>
              </a:rPr>
              <a:t>();</a:t>
            </a:r>
          </a:p>
          <a:p>
            <a:r>
              <a:rPr lang="it-IT" sz="1600" dirty="0">
                <a:latin typeface="Monaco" pitchFamily="2" charset="77"/>
              </a:rPr>
              <a:t>    }</a:t>
            </a:r>
          </a:p>
          <a:p>
            <a:r>
              <a:rPr lang="it-IT" sz="1600" dirty="0">
                <a:latin typeface="Monaco" pitchFamily="2" charset="77"/>
              </a:rPr>
              <a:t>}</a:t>
            </a: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triggerToggledWrite</a:t>
            </a:r>
            <a:r>
              <a:rPr lang="it-IT" sz="1600" dirty="0">
                <a:latin typeface="Monaco" pitchFamily="2" charset="77"/>
              </a:rPr>
              <a:t>(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GattReadCallbackParams</a:t>
            </a:r>
            <a:r>
              <a:rPr lang="it-IT" sz="1600" dirty="0">
                <a:latin typeface="Monaco" pitchFamily="2" charset="77"/>
              </a:rPr>
              <a:t> *</a:t>
            </a:r>
            <a:r>
              <a:rPr lang="it-IT" sz="1600" dirty="0" err="1">
                <a:latin typeface="Monaco" pitchFamily="2" charset="77"/>
              </a:rPr>
              <a:t>response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if</a:t>
            </a:r>
            <a:r>
              <a:rPr lang="it-IT" sz="1600" dirty="0">
                <a:latin typeface="Monaco" pitchFamily="2" charset="77"/>
              </a:rPr>
              <a:t> (</a:t>
            </a:r>
            <a:r>
              <a:rPr lang="it-IT" sz="1600" dirty="0" err="1">
                <a:latin typeface="Monaco" pitchFamily="2" charset="77"/>
              </a:rPr>
              <a:t>response</a:t>
            </a:r>
            <a:r>
              <a:rPr lang="it-IT" sz="1600" dirty="0">
                <a:latin typeface="Monaco" pitchFamily="2" charset="77"/>
              </a:rPr>
              <a:t>-&gt;</a:t>
            </a:r>
            <a:r>
              <a:rPr lang="it-IT" sz="1600" dirty="0" err="1">
                <a:latin typeface="Monaco" pitchFamily="2" charset="77"/>
              </a:rPr>
              <a:t>handle</a:t>
            </a:r>
            <a:r>
              <a:rPr lang="it-IT" sz="1600" dirty="0">
                <a:latin typeface="Monaco" pitchFamily="2" charset="77"/>
              </a:rPr>
              <a:t> == </a:t>
            </a:r>
            <a:r>
              <a:rPr lang="it-IT" sz="1600" dirty="0" err="1">
                <a:latin typeface="Monaco" pitchFamily="2" charset="77"/>
              </a:rPr>
              <a:t>ledCharacteristic.getValueHandle</a:t>
            </a:r>
            <a:r>
              <a:rPr lang="it-IT" sz="1600" dirty="0">
                <a:latin typeface="Monaco" pitchFamily="2" charset="77"/>
              </a:rPr>
              <a:t>()) {</a:t>
            </a: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>
                <a:latin typeface="Monaco" pitchFamily="2" charset="77"/>
              </a:rPr>
              <a:t>        uint8_t </a:t>
            </a:r>
            <a:r>
              <a:rPr lang="it-IT" sz="1600" dirty="0" err="1">
                <a:latin typeface="Monaco" pitchFamily="2" charset="77"/>
              </a:rPr>
              <a:t>toggledValue</a:t>
            </a:r>
            <a:r>
              <a:rPr lang="it-IT" sz="1600" dirty="0">
                <a:latin typeface="Monaco" pitchFamily="2" charset="77"/>
              </a:rPr>
              <a:t> = </a:t>
            </a:r>
            <a:r>
              <a:rPr lang="it-IT" sz="1600" dirty="0" err="1">
                <a:latin typeface="Monaco" pitchFamily="2" charset="77"/>
              </a:rPr>
              <a:t>response</a:t>
            </a:r>
            <a:r>
              <a:rPr lang="it-IT" sz="1600" dirty="0">
                <a:latin typeface="Monaco" pitchFamily="2" charset="77"/>
              </a:rPr>
              <a:t>-&gt;data[0] ^ 0x1;</a:t>
            </a:r>
          </a:p>
          <a:p>
            <a:r>
              <a:rPr lang="it-IT" sz="1600" dirty="0">
                <a:latin typeface="Monaco" pitchFamily="2" charset="77"/>
              </a:rPr>
              <a:t>        </a:t>
            </a:r>
            <a:r>
              <a:rPr lang="it-IT" sz="1600" dirty="0" err="1">
                <a:latin typeface="Monaco" pitchFamily="2" charset="77"/>
              </a:rPr>
              <a:t>ledCharacteristic.write</a:t>
            </a:r>
            <a:r>
              <a:rPr lang="it-IT" sz="1600" dirty="0">
                <a:latin typeface="Monaco" pitchFamily="2" charset="77"/>
              </a:rPr>
              <a:t>(1, &amp;</a:t>
            </a:r>
            <a:r>
              <a:rPr lang="it-IT" sz="1600" dirty="0" err="1">
                <a:latin typeface="Monaco" pitchFamily="2" charset="77"/>
              </a:rPr>
              <a:t>toggledValue</a:t>
            </a:r>
            <a:r>
              <a:rPr lang="it-IT" sz="1600" dirty="0">
                <a:latin typeface="Monaco" pitchFamily="2" charset="77"/>
              </a:rPr>
              <a:t>);</a:t>
            </a:r>
          </a:p>
          <a:p>
            <a:r>
              <a:rPr lang="it-IT" sz="1600" dirty="0">
                <a:latin typeface="Monaco" pitchFamily="2" charset="77"/>
              </a:rPr>
              <a:t>    }</a:t>
            </a:r>
          </a:p>
          <a:p>
            <a:r>
              <a:rPr lang="it-IT" sz="1600" dirty="0">
                <a:latin typeface="Monaco" pitchFamily="2" charset="77"/>
              </a:rPr>
              <a:t>}</a:t>
            </a:r>
            <a:endParaRPr lang="it-IT" sz="1600" dirty="0">
              <a:effectLst/>
              <a:latin typeface="Monaco" pitchFamily="2" charset="77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a Characteristic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C50A0AEE-73D2-0A44-9AA6-9BAD20358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065" y="979566"/>
            <a:ext cx="2815923" cy="589186"/>
          </a:xfrm>
          <a:prstGeom prst="wedgeRoundRectCallout">
            <a:avLst>
              <a:gd name="adj1" fmla="val -81914"/>
              <a:gd name="adj2" fmla="val 5785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EventQueue</a:t>
            </a:r>
            <a:r>
              <a:rPr lang="en-US" dirty="0"/>
              <a:t> eventually schedules this…</a:t>
            </a:r>
          </a:p>
        </p:txBody>
      </p:sp>
      <p:sp>
        <p:nvSpPr>
          <p:cNvPr id="17" name="Rounded Rectangular Callout 13">
            <a:extLst>
              <a:ext uri="{FF2B5EF4-FFF2-40B4-BE49-F238E27FC236}">
                <a16:creationId xmlns:a16="http://schemas.microsoft.com/office/drawing/2014/main" id="{A2E8716A-9D9A-A84A-93BD-F3926A328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528" y="4731132"/>
            <a:ext cx="2815923" cy="589186"/>
          </a:xfrm>
          <a:prstGeom prst="wedgeRoundRectCallout">
            <a:avLst>
              <a:gd name="adj1" fmla="val -49442"/>
              <a:gd name="adj2" fmla="val -133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Toggles the values and writes to the characteristic!</a:t>
            </a:r>
          </a:p>
        </p:txBody>
      </p:sp>
    </p:spTree>
    <p:extLst>
      <p:ext uri="{BB962C8B-B14F-4D97-AF65-F5344CB8AC3E}">
        <p14:creationId xmlns:p14="http://schemas.microsoft.com/office/powerpoint/2010/main" val="39161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4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13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solidFill>
                  <a:srgbClr val="1A3868"/>
                </a:solidFill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Form groups of two people </a:t>
            </a:r>
          </a:p>
          <a:p>
            <a:r>
              <a:rPr lang="en-US" altLang="en-US" b="0" dirty="0"/>
              <a:t>Modify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BLELedControl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0" dirty="0"/>
              <a:t>example so that it toggles the LED on the other board only if you keep the button pressed</a:t>
            </a:r>
            <a:endParaRPr lang="it-IT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BLE with </a:t>
            </a:r>
            <a:r>
              <a:rPr lang="en-US" sz="3600" dirty="0" err="1">
                <a:solidFill>
                  <a:schemeClr val="bg1"/>
                </a:solidFill>
              </a:rPr>
              <a:t>Mbed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Mbed</a:t>
            </a:r>
            <a:r>
              <a:rPr lang="en-US" dirty="0"/>
              <a:t> BLE Stack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1" y="1174044"/>
            <a:ext cx="4861200" cy="5010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Efficient BLE implementation called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BLE_API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Hides BLE functionality behind C++ abstractions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Works with SoC and additional hardware modules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Automatically configures the hardware to work at the lowest power consumption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E5EA6-7BD0-874F-A787-A77C4F165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20" y="1649200"/>
            <a:ext cx="3681744" cy="35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BLE_API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23219-7BE2-B945-813C-4C4625AB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5" y="1236098"/>
            <a:ext cx="7263014" cy="43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BLE Beacons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1" y="1174044"/>
            <a:ext cx="5588987" cy="5010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BLE_API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provides all functionality for periodic beacon advertisement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Beacon payload and advertising interval remain to be configured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Typically, you may want to advertise</a:t>
            </a:r>
          </a:p>
          <a:p>
            <a:pPr lvl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Company UUID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to identify the bacon manufacturer</a:t>
            </a:r>
          </a:p>
          <a:p>
            <a:pPr lvl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Device UUID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to uniquely identify the beacon</a:t>
            </a:r>
          </a:p>
          <a:p>
            <a:pPr lvl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numbers, often used as location information</a:t>
            </a:r>
          </a:p>
          <a:p>
            <a:pPr lvl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Transmission power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for proximity detection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4B16E-8261-224F-AFAD-C3191CE8F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90" y="1035384"/>
            <a:ext cx="2692818" cy="47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7F2FD6-F748-A147-B237-C8CB06F1ABC6}"/>
              </a:ext>
            </a:extLst>
          </p:cNvPr>
          <p:cNvSpPr/>
          <p:nvPr/>
        </p:nvSpPr>
        <p:spPr>
          <a:xfrm>
            <a:off x="409694" y="1189504"/>
            <a:ext cx="7777525" cy="415498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#include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&lt;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mbed.h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&gt;</a:t>
            </a:r>
            <a:endParaRPr lang="it-IT" sz="1200" dirty="0">
              <a:solidFill>
                <a:srgbClr val="7F0055"/>
              </a:solidFill>
              <a:latin typeface="Monaco" pitchFamily="2" charset="77"/>
            </a:endParaRPr>
          </a:p>
          <a:p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#include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ble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/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BLE.h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"</a:t>
            </a:r>
          </a:p>
          <a:p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#include</a:t>
            </a:r>
            <a:r>
              <a:rPr lang="it-IT" sz="12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ble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/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services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/</a:t>
            </a:r>
            <a:r>
              <a:rPr lang="it-IT" sz="1200" dirty="0" err="1">
                <a:solidFill>
                  <a:srgbClr val="2A00FF"/>
                </a:solidFill>
                <a:latin typeface="Monaco" pitchFamily="2" charset="77"/>
              </a:rPr>
              <a:t>iBeacon.h</a:t>
            </a:r>
            <a:r>
              <a:rPr lang="it-IT" sz="1200" dirty="0">
                <a:solidFill>
                  <a:srgbClr val="2A00FF"/>
                </a:solidFill>
                <a:latin typeface="Monaco" pitchFamily="2" charset="77"/>
              </a:rPr>
              <a:t>"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static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iBeacon</a:t>
            </a:r>
            <a:r>
              <a:rPr lang="it-IT" sz="1200" dirty="0">
                <a:latin typeface="Monaco" pitchFamily="2" charset="77"/>
              </a:rPr>
              <a:t>* </a:t>
            </a:r>
            <a:r>
              <a:rPr lang="it-IT" sz="1200" dirty="0" err="1">
                <a:latin typeface="Monaco" pitchFamily="2" charset="77"/>
              </a:rPr>
              <a:t>ibeaconPtr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static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EventQueue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eventQueue</a:t>
            </a:r>
            <a:r>
              <a:rPr lang="it-IT" sz="1200" dirty="0">
                <a:latin typeface="Monaco" pitchFamily="2" charset="77"/>
              </a:rPr>
              <a:t>(4 * EVENTS_EVENT_SIZE);</a:t>
            </a:r>
            <a:br>
              <a:rPr lang="it-IT" sz="1200" dirty="0">
                <a:latin typeface="Monaco" pitchFamily="2" charset="77"/>
              </a:rPr>
            </a:br>
            <a:endParaRPr lang="it-IT" sz="1200" dirty="0">
              <a:latin typeface="Monaco" pitchFamily="2" charset="77"/>
            </a:endParaRPr>
          </a:p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scheduleBleEventsProcessing</a:t>
            </a:r>
            <a:r>
              <a:rPr lang="it-IT" sz="1200" dirty="0">
                <a:latin typeface="Monaco" pitchFamily="2" charset="77"/>
              </a:rPr>
              <a:t>(BLE::</a:t>
            </a:r>
            <a:r>
              <a:rPr lang="it-IT" sz="1200" dirty="0" err="1">
                <a:latin typeface="Monaco" pitchFamily="2" charset="77"/>
              </a:rPr>
              <a:t>OnEventsToProcessCallbackContext</a:t>
            </a:r>
            <a:r>
              <a:rPr lang="it-IT" sz="1200" dirty="0">
                <a:latin typeface="Monaco" pitchFamily="2" charset="77"/>
              </a:rPr>
              <a:t>* </a:t>
            </a:r>
            <a:r>
              <a:rPr lang="it-IT" sz="1200" dirty="0" err="1">
                <a:latin typeface="Monaco" pitchFamily="2" charset="77"/>
              </a:rPr>
              <a:t>context</a:t>
            </a:r>
            <a:r>
              <a:rPr lang="it-IT" sz="1200" dirty="0">
                <a:latin typeface="Monaco" pitchFamily="2" charset="77"/>
              </a:rPr>
              <a:t>) {</a:t>
            </a:r>
          </a:p>
          <a:p>
            <a:r>
              <a:rPr lang="it-IT" sz="1200" dirty="0">
                <a:latin typeface="Monaco" pitchFamily="2" charset="77"/>
              </a:rPr>
              <a:t>    BLE &amp;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 = BLE::</a:t>
            </a:r>
            <a:r>
              <a:rPr lang="it-IT" sz="1200" dirty="0" err="1">
                <a:latin typeface="Monaco" pitchFamily="2" charset="77"/>
              </a:rPr>
              <a:t>Instance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eventQueue.call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Callback</a:t>
            </a:r>
            <a:r>
              <a:rPr lang="it-IT" sz="1200" dirty="0">
                <a:latin typeface="Monaco" pitchFamily="2" charset="77"/>
              </a:rPr>
              <a:t>&lt;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()&gt;(&amp;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, &amp;BLE::</a:t>
            </a:r>
            <a:r>
              <a:rPr lang="it-IT" sz="1200" dirty="0" err="1">
                <a:latin typeface="Monaco" pitchFamily="2" charset="77"/>
              </a:rPr>
              <a:t>processEvents</a:t>
            </a:r>
            <a:r>
              <a:rPr lang="it-IT" sz="1200" dirty="0">
                <a:latin typeface="Monaco" pitchFamily="2" charset="77"/>
              </a:rPr>
              <a:t>));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int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main</a:t>
            </a:r>
            <a:r>
              <a:rPr lang="it-IT" sz="1200" dirty="0">
                <a:latin typeface="Monaco" pitchFamily="2" charset="77"/>
              </a:rPr>
              <a:t>()</a:t>
            </a:r>
          </a:p>
          <a:p>
            <a:r>
              <a:rPr lang="it-IT" sz="1200" dirty="0">
                <a:latin typeface="Monaco" pitchFamily="2" charset="77"/>
              </a:rPr>
              <a:t>{</a:t>
            </a:r>
          </a:p>
          <a:p>
            <a:r>
              <a:rPr lang="it-IT" sz="1200" dirty="0">
                <a:latin typeface="Monaco" pitchFamily="2" charset="77"/>
              </a:rPr>
              <a:t>    BLE &amp;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 = BLE::</a:t>
            </a:r>
            <a:r>
              <a:rPr lang="it-IT" sz="1200" dirty="0" err="1">
                <a:latin typeface="Monaco" pitchFamily="2" charset="77"/>
              </a:rPr>
              <a:t>Instance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ble.onEventsToProcess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scheduleBleEventsProcessing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eventQueue.dispatch_forever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ble.init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bleInitComplete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return</a:t>
            </a:r>
            <a:r>
              <a:rPr lang="it-IT" sz="1200" dirty="0">
                <a:latin typeface="Monaco" pitchFamily="2" charset="77"/>
              </a:rPr>
              <a:t> 0;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  <a:endParaRPr lang="it-IT" sz="1200" dirty="0">
              <a:effectLst/>
              <a:latin typeface="Monaco" pitchFamily="2" charset="77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</p:spPr>
        <p:txBody>
          <a:bodyPr/>
          <a:lstStyle/>
          <a:p>
            <a:r>
              <a:rPr lang="en-US" dirty="0"/>
              <a:t>BLE Beacon Setup</a:t>
            </a: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E3D8BA5-4C19-E541-BCA0-AD9A8209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836" y="1062285"/>
            <a:ext cx="2382164" cy="902453"/>
          </a:xfrm>
          <a:prstGeom prst="wedgeRoundRectCallout">
            <a:avLst>
              <a:gd name="adj1" fmla="val -107666"/>
              <a:gd name="adj2" fmla="val 8031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Use an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EventQueue</a:t>
            </a:r>
            <a:r>
              <a:rPr lang="en-US" dirty="0"/>
              <a:t> to process events from the BLE stack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4C0075A1-6296-B14E-812C-360D8477E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060" y="3649820"/>
            <a:ext cx="2382164" cy="902453"/>
          </a:xfrm>
          <a:prstGeom prst="wedgeRoundRectCallout">
            <a:avLst>
              <a:gd name="adj1" fmla="val -60953"/>
              <a:gd name="adj2" fmla="val -10310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Passes the events from the BLE stack to the event queue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938275D0-E7E7-5D49-A64C-012803922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608" y="5118874"/>
            <a:ext cx="2907955" cy="902453"/>
          </a:xfrm>
          <a:prstGeom prst="wedgeRoundRectCallout">
            <a:avLst>
              <a:gd name="adj1" fmla="val -66437"/>
              <a:gd name="adj2" fmla="val -1486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Setup and  start the event queue, this is alternative to allocating a thread for that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A9C7A547-0775-F140-8EF7-B357E767B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393" y="5668496"/>
            <a:ext cx="2419037" cy="465638"/>
          </a:xfrm>
          <a:prstGeom prst="wedgeRoundRectCallout">
            <a:avLst>
              <a:gd name="adj1" fmla="val -48220"/>
              <a:gd name="adj2" fmla="val -2480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Initialize the BLE stack</a:t>
            </a:r>
          </a:p>
        </p:txBody>
      </p:sp>
    </p:spTree>
    <p:extLst>
      <p:ext uri="{BB962C8B-B14F-4D97-AF65-F5344CB8AC3E}">
        <p14:creationId xmlns:p14="http://schemas.microsoft.com/office/powerpoint/2010/main" val="256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7F2FD6-F748-A147-B237-C8CB06F1ABC6}"/>
              </a:ext>
            </a:extLst>
          </p:cNvPr>
          <p:cNvSpPr/>
          <p:nvPr/>
        </p:nvSpPr>
        <p:spPr>
          <a:xfrm>
            <a:off x="288521" y="992710"/>
            <a:ext cx="8231952" cy="32316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bleInitComplete</a:t>
            </a:r>
            <a:r>
              <a:rPr lang="it-IT" sz="1200" dirty="0">
                <a:latin typeface="Monaco" pitchFamily="2" charset="77"/>
              </a:rPr>
              <a:t>(BLE::</a:t>
            </a:r>
            <a:r>
              <a:rPr lang="it-IT" sz="1200" dirty="0" err="1">
                <a:latin typeface="Monaco" pitchFamily="2" charset="77"/>
              </a:rPr>
              <a:t>InitializationCompleteCallbackContext</a:t>
            </a:r>
            <a:r>
              <a:rPr lang="it-IT" sz="1200" dirty="0">
                <a:latin typeface="Monaco" pitchFamily="2" charset="77"/>
              </a:rPr>
              <a:t> *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)</a:t>
            </a:r>
          </a:p>
          <a:p>
            <a:r>
              <a:rPr lang="it-IT" sz="1200" dirty="0">
                <a:latin typeface="Monaco" pitchFamily="2" charset="77"/>
              </a:rPr>
              <a:t>{</a:t>
            </a:r>
          </a:p>
          <a:p>
            <a:r>
              <a:rPr lang="it-IT" sz="1200" dirty="0">
                <a:latin typeface="Monaco" pitchFamily="2" charset="77"/>
              </a:rPr>
              <a:t>    BLE&amp;        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   = 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ble_error_t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error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 err="1">
                <a:latin typeface="Monaco" pitchFamily="2" charset="77"/>
              </a:rPr>
              <a:t>params</a:t>
            </a:r>
            <a:r>
              <a:rPr lang="it-IT" sz="1200" dirty="0">
                <a:latin typeface="Monaco" pitchFamily="2" charset="77"/>
              </a:rPr>
              <a:t>-&gt;</a:t>
            </a:r>
            <a:r>
              <a:rPr lang="it-IT" sz="1200" dirty="0" err="1">
                <a:latin typeface="Monaco" pitchFamily="2" charset="77"/>
              </a:rPr>
              <a:t>error</a:t>
            </a:r>
            <a:r>
              <a:rPr lang="it-IT" sz="1200" dirty="0">
                <a:latin typeface="Monaco" pitchFamily="2" charset="77"/>
              </a:rPr>
              <a:t>;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    </a:t>
            </a:r>
            <a:r>
              <a:rPr lang="it-IT" sz="1200" dirty="0">
                <a:solidFill>
                  <a:srgbClr val="508F73"/>
                </a:solidFill>
                <a:latin typeface="Monaco" pitchFamily="2" charset="77"/>
              </a:rPr>
              <a:t>// </a:t>
            </a:r>
            <a:r>
              <a:rPr lang="it-IT" sz="1200" dirty="0" err="1">
                <a:solidFill>
                  <a:srgbClr val="508F73"/>
                </a:solidFill>
                <a:latin typeface="Monaco" pitchFamily="2" charset="77"/>
              </a:rPr>
              <a:t>Check</a:t>
            </a:r>
            <a:r>
              <a:rPr lang="it-IT" sz="1200" dirty="0">
                <a:solidFill>
                  <a:srgbClr val="508F73"/>
                </a:solidFill>
                <a:latin typeface="Monaco" pitchFamily="2" charset="77"/>
              </a:rPr>
              <a:t> for </a:t>
            </a:r>
            <a:r>
              <a:rPr lang="it-IT" sz="1200" dirty="0" err="1">
                <a:solidFill>
                  <a:srgbClr val="508F73"/>
                </a:solidFill>
                <a:latin typeface="Monaco" pitchFamily="2" charset="77"/>
              </a:rPr>
              <a:t>errors</a:t>
            </a:r>
            <a:r>
              <a:rPr lang="it-IT" sz="1200" dirty="0">
                <a:solidFill>
                  <a:srgbClr val="508F73"/>
                </a:solidFill>
                <a:latin typeface="Monaco" pitchFamily="2" charset="77"/>
              </a:rPr>
              <a:t> on </a:t>
            </a:r>
            <a:r>
              <a:rPr lang="it-IT" sz="1200" dirty="0" err="1">
                <a:solidFill>
                  <a:srgbClr val="508F73"/>
                </a:solidFill>
                <a:latin typeface="Monaco" pitchFamily="2" charset="77"/>
              </a:rPr>
              <a:t>params</a:t>
            </a:r>
            <a:r>
              <a:rPr lang="it-IT" sz="1200" dirty="0">
                <a:solidFill>
                  <a:srgbClr val="508F73"/>
                </a:solidFill>
                <a:latin typeface="Monaco" pitchFamily="2" charset="77"/>
              </a:rPr>
              <a:t>-&gt;</a:t>
            </a:r>
            <a:r>
              <a:rPr lang="it-IT" sz="1200" dirty="0" err="1">
                <a:solidFill>
                  <a:srgbClr val="508F73"/>
                </a:solidFill>
                <a:latin typeface="Monaco" pitchFamily="2" charset="77"/>
              </a:rPr>
              <a:t>error</a:t>
            </a:r>
            <a:r>
              <a:rPr lang="it-IT" sz="1200" dirty="0">
                <a:latin typeface="Monaco" pitchFamily="2" charset="77"/>
              </a:rPr>
              <a:t>	</a:t>
            </a:r>
            <a:br>
              <a:rPr lang="it-IT" sz="1200" dirty="0">
                <a:latin typeface="Monaco" pitchFamily="2" charset="77"/>
              </a:rPr>
            </a:br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static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solidFill>
                  <a:srgbClr val="7F0055"/>
                </a:solidFill>
                <a:latin typeface="Monaco" pitchFamily="2" charset="77"/>
              </a:rPr>
              <a:t>const</a:t>
            </a:r>
            <a:r>
              <a:rPr lang="it-IT" sz="1200" dirty="0">
                <a:latin typeface="Monaco" pitchFamily="2" charset="77"/>
              </a:rPr>
              <a:t> uint8_t </a:t>
            </a:r>
            <a:r>
              <a:rPr lang="it-IT" sz="1200" dirty="0" err="1">
                <a:latin typeface="Monaco" pitchFamily="2" charset="77"/>
              </a:rPr>
              <a:t>uuid</a:t>
            </a:r>
            <a:r>
              <a:rPr lang="it-IT" sz="1200" dirty="0">
                <a:latin typeface="Monaco" pitchFamily="2" charset="77"/>
              </a:rPr>
              <a:t>[] = {0xE2, 0x0A, 0x39, 0xF4, 0x73, 0xF5, 0x4B, 0xC4,</a:t>
            </a:r>
          </a:p>
          <a:p>
            <a:r>
              <a:rPr lang="it-IT" sz="1200" dirty="0">
                <a:latin typeface="Monaco" pitchFamily="2" charset="77"/>
              </a:rPr>
              <a:t>                                   0xA1, 0x2F, 0x17, 0xD1, 0xAD, 0x07, 0xA9, 0x61};</a:t>
            </a:r>
          </a:p>
          <a:p>
            <a:r>
              <a:rPr lang="it-IT" sz="1200" dirty="0">
                <a:latin typeface="Monaco" pitchFamily="2" charset="77"/>
              </a:rPr>
              <a:t>    uint16_t </a:t>
            </a:r>
            <a:r>
              <a:rPr lang="it-IT" sz="1200" dirty="0" err="1">
                <a:latin typeface="Monaco" pitchFamily="2" charset="77"/>
              </a:rPr>
              <a:t>majorNumber</a:t>
            </a:r>
            <a:r>
              <a:rPr lang="it-IT" sz="1200" dirty="0">
                <a:latin typeface="Monaco" pitchFamily="2" charset="77"/>
              </a:rPr>
              <a:t> = 1122;</a:t>
            </a:r>
          </a:p>
          <a:p>
            <a:r>
              <a:rPr lang="it-IT" sz="1200" dirty="0">
                <a:latin typeface="Monaco" pitchFamily="2" charset="77"/>
              </a:rPr>
              <a:t>    uint16_t </a:t>
            </a:r>
            <a:r>
              <a:rPr lang="it-IT" sz="1200" dirty="0" err="1">
                <a:latin typeface="Monaco" pitchFamily="2" charset="77"/>
              </a:rPr>
              <a:t>minorNumber</a:t>
            </a:r>
            <a:r>
              <a:rPr lang="it-IT" sz="1200" dirty="0">
                <a:latin typeface="Monaco" pitchFamily="2" charset="77"/>
              </a:rPr>
              <a:t> = 3344;</a:t>
            </a:r>
          </a:p>
          <a:p>
            <a:r>
              <a:rPr lang="it-IT" sz="1200" dirty="0">
                <a:latin typeface="Monaco" pitchFamily="2" charset="77"/>
              </a:rPr>
              <a:t>    uint16_t </a:t>
            </a:r>
            <a:r>
              <a:rPr lang="it-IT" sz="1200" dirty="0" err="1">
                <a:latin typeface="Monaco" pitchFamily="2" charset="77"/>
              </a:rPr>
              <a:t>txPower</a:t>
            </a:r>
            <a:r>
              <a:rPr lang="it-IT" sz="1200" dirty="0">
                <a:latin typeface="Monaco" pitchFamily="2" charset="77"/>
              </a:rPr>
              <a:t>     = 0xC8;</a:t>
            </a: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ibeaconPtr</a:t>
            </a:r>
            <a:r>
              <a:rPr lang="it-IT" sz="1200" dirty="0">
                <a:latin typeface="Monaco" pitchFamily="2" charset="77"/>
              </a:rPr>
              <a:t> = </a:t>
            </a:r>
            <a:r>
              <a:rPr lang="it-IT" sz="1200" dirty="0">
                <a:solidFill>
                  <a:srgbClr val="7F0055"/>
                </a:solidFill>
                <a:latin typeface="Monaco" pitchFamily="2" charset="77"/>
              </a:rPr>
              <a:t>new</a:t>
            </a:r>
            <a:r>
              <a:rPr lang="it-IT" sz="1200" dirty="0">
                <a:latin typeface="Monaco" pitchFamily="2" charset="77"/>
              </a:rPr>
              <a:t> </a:t>
            </a:r>
            <a:r>
              <a:rPr lang="it-IT" sz="1200" dirty="0" err="1">
                <a:latin typeface="Monaco" pitchFamily="2" charset="77"/>
              </a:rPr>
              <a:t>iBeacon</a:t>
            </a:r>
            <a:r>
              <a:rPr lang="it-IT" sz="1200" dirty="0">
                <a:latin typeface="Monaco" pitchFamily="2" charset="77"/>
              </a:rPr>
              <a:t>(</a:t>
            </a:r>
            <a:r>
              <a:rPr lang="it-IT" sz="1200" dirty="0" err="1">
                <a:latin typeface="Monaco" pitchFamily="2" charset="77"/>
              </a:rPr>
              <a:t>ble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uuid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majorNumber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minorNumber</a:t>
            </a:r>
            <a:r>
              <a:rPr lang="it-IT" sz="1200" dirty="0">
                <a:latin typeface="Monaco" pitchFamily="2" charset="77"/>
              </a:rPr>
              <a:t>, </a:t>
            </a:r>
            <a:r>
              <a:rPr lang="it-IT" sz="1200" dirty="0" err="1">
                <a:latin typeface="Monaco" pitchFamily="2" charset="77"/>
              </a:rPr>
              <a:t>txPower</a:t>
            </a:r>
            <a:r>
              <a:rPr lang="it-IT" sz="1200" dirty="0">
                <a:latin typeface="Monaco" pitchFamily="2" charset="77"/>
              </a:rPr>
              <a:t>);</a:t>
            </a:r>
          </a:p>
          <a:p>
            <a:endParaRPr lang="it-IT" sz="1200" dirty="0">
              <a:latin typeface="Monaco" pitchFamily="2" charset="77"/>
            </a:endParaRPr>
          </a:p>
          <a:p>
            <a:r>
              <a:rPr lang="it-IT" sz="1200" dirty="0">
                <a:latin typeface="Monaco" pitchFamily="2" charset="77"/>
              </a:rPr>
              <a:t>   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setAdvertisingInterval</a:t>
            </a:r>
            <a:r>
              <a:rPr lang="it-IT" sz="1200" dirty="0">
                <a:latin typeface="Monaco" pitchFamily="2" charset="77"/>
              </a:rPr>
              <a:t>(1000);    </a:t>
            </a:r>
            <a:br>
              <a:rPr lang="it-IT" sz="1200" dirty="0">
                <a:latin typeface="Monaco" pitchFamily="2" charset="77"/>
              </a:rPr>
            </a:br>
            <a:r>
              <a:rPr lang="it-IT" sz="1200" dirty="0">
                <a:latin typeface="Monaco" pitchFamily="2" charset="77"/>
              </a:rPr>
              <a:t>    </a:t>
            </a:r>
            <a:r>
              <a:rPr lang="it-IT" sz="1200" dirty="0" err="1">
                <a:latin typeface="Monaco" pitchFamily="2" charset="77"/>
              </a:rPr>
              <a:t>ble.gap</a:t>
            </a:r>
            <a:r>
              <a:rPr lang="it-IT" sz="1200" dirty="0">
                <a:latin typeface="Monaco" pitchFamily="2" charset="77"/>
              </a:rPr>
              <a:t>().</a:t>
            </a:r>
            <a:r>
              <a:rPr lang="it-IT" sz="1200" dirty="0" err="1">
                <a:latin typeface="Monaco" pitchFamily="2" charset="77"/>
              </a:rPr>
              <a:t>startAdvertising</a:t>
            </a:r>
            <a:r>
              <a:rPr lang="it-IT" sz="1200" dirty="0">
                <a:latin typeface="Monaco" pitchFamily="2" charset="77"/>
              </a:rPr>
              <a:t>();</a:t>
            </a:r>
          </a:p>
          <a:p>
            <a:r>
              <a:rPr lang="it-IT" sz="1200" dirty="0">
                <a:latin typeface="Monaco" pitchFamily="2" charset="77"/>
              </a:rPr>
              <a:t>}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 Beacon Construction</a:t>
            </a: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E3D8BA5-4C19-E541-BCA0-AD9A8209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087" y="1205485"/>
            <a:ext cx="1727200" cy="902453"/>
          </a:xfrm>
          <a:prstGeom prst="wedgeRoundRectCallout">
            <a:avLst>
              <a:gd name="adj1" fmla="val -61512"/>
              <a:gd name="adj2" fmla="val -5102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Called once initialization is complete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EBE2782C-1A6C-414E-A94D-22A05C13E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467" y="3717745"/>
            <a:ext cx="2624012" cy="1226645"/>
          </a:xfrm>
          <a:prstGeom prst="wedgeRoundRectCallout">
            <a:avLst>
              <a:gd name="adj1" fmla="val -26487"/>
              <a:gd name="adj2" fmla="val -7219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txPower</a:t>
            </a:r>
            <a:r>
              <a:rPr lang="en-US" dirty="0"/>
              <a:t> and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compID</a:t>
            </a:r>
            <a:r>
              <a:rPr lang="en-US" dirty="0"/>
              <a:t> are optional; using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compId</a:t>
            </a:r>
            <a:r>
              <a:rPr lang="en-US" dirty="0"/>
              <a:t> default value makes it an iBeacon!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8CDA7740-57ED-4948-A224-1A9C2519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36" y="4639351"/>
            <a:ext cx="1588231" cy="840400"/>
          </a:xfrm>
          <a:prstGeom prst="wedgeRoundRectCallout">
            <a:avLst>
              <a:gd name="adj1" fmla="val 97682"/>
              <a:gd name="adj2" fmla="val -1244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Start advertising every second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807DCEEC-D0F5-9D47-8565-BC4A12340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614" y="4519733"/>
            <a:ext cx="2248630" cy="1226646"/>
          </a:xfrm>
          <a:prstGeom prst="wedgeRoundRectCallout">
            <a:avLst>
              <a:gd name="adj1" fmla="val -58482"/>
              <a:gd name="adj2" fmla="val -13569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object constructor builds the beacon and registers it with GAP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DED5B-C53D-8449-B1DE-490A8FD6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692" y="5131840"/>
            <a:ext cx="2982629" cy="111163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1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1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12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Modify the BLE Beacon example so that it advertises </a:t>
            </a:r>
          </a:p>
          <a:p>
            <a:pPr lvl="1"/>
            <a:r>
              <a:rPr lang="en-US" altLang="en-US" b="0" dirty="0"/>
              <a:t>The current temperature in degree Celsius instead of the minor number</a:t>
            </a:r>
          </a:p>
          <a:p>
            <a:pPr lvl="1"/>
            <a:r>
              <a:rPr lang="en-US" altLang="en-US" dirty="0"/>
              <a:t>Only whenever the device is </a:t>
            </a:r>
            <a:r>
              <a:rPr lang="en-US" altLang="en-US" b="1" dirty="0"/>
              <a:t>not </a:t>
            </a:r>
            <a:r>
              <a:rPr lang="en-US" altLang="en-US" dirty="0"/>
              <a:t>moving</a:t>
            </a:r>
          </a:p>
          <a:p>
            <a:pPr lvl="2"/>
            <a:r>
              <a:rPr lang="en-US" altLang="en-US" b="0" dirty="0">
                <a:solidFill>
                  <a:srgbClr val="1A3868"/>
                </a:solidFill>
              </a:rPr>
              <a:t>Select a simple acceleration threshold to </a:t>
            </a:r>
            <a:br>
              <a:rPr lang="en-US" altLang="en-US" b="0" dirty="0">
                <a:solidFill>
                  <a:srgbClr val="1A3868"/>
                </a:solidFill>
              </a:rPr>
            </a:br>
            <a:r>
              <a:rPr lang="en-US" altLang="en-US" b="0" dirty="0">
                <a:solidFill>
                  <a:srgbClr val="1A3868"/>
                </a:solidFill>
              </a:rPr>
              <a:t>detect movement</a:t>
            </a:r>
          </a:p>
          <a:p>
            <a:endParaRPr lang="it-IT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2220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7660</TotalTime>
  <Words>2237</Words>
  <Application>Microsoft Macintosh PowerPoint</Application>
  <PresentationFormat>On-screen Show (4:3)</PresentationFormat>
  <Paragraphs>239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BLE with Mbed  Luca Mottola luca.mottola@polimi.it (version 0.1)</vt:lpstr>
      <vt:lpstr>Mbed BLE Stack</vt:lpstr>
      <vt:lpstr>Inside BLE_API</vt:lpstr>
      <vt:lpstr>Building BLE Beacons</vt:lpstr>
      <vt:lpstr>BLE Beacon Setup</vt:lpstr>
      <vt:lpstr>BLE Beacon Construction</vt:lpstr>
      <vt:lpstr>PowerPoint Presentation</vt:lpstr>
      <vt:lpstr>Exercise 12</vt:lpstr>
      <vt:lpstr>Defining Custom Services</vt:lpstr>
      <vt:lpstr>Advertising Custom Services</vt:lpstr>
      <vt:lpstr>PowerPoint Presentation</vt:lpstr>
      <vt:lpstr>Discovery, Connecting, …</vt:lpstr>
      <vt:lpstr>Setup and Scanning</vt:lpstr>
      <vt:lpstr>Connecting After Discovery</vt:lpstr>
      <vt:lpstr>Hooking to a Characteristic</vt:lpstr>
      <vt:lpstr>Writing a Characteristic</vt:lpstr>
      <vt:lpstr>PowerPoint Presentation</vt:lpstr>
      <vt:lpstr>Exercise 13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371</cp:revision>
  <cp:lastPrinted>2017-11-28T22:09:08Z</cp:lastPrinted>
  <dcterms:created xsi:type="dcterms:W3CDTF">2015-05-26T12:27:57Z</dcterms:created>
  <dcterms:modified xsi:type="dcterms:W3CDTF">2021-03-17T15:17:13Z</dcterms:modified>
</cp:coreProperties>
</file>