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50" r:id="rId2"/>
    <p:sldId id="456" r:id="rId3"/>
    <p:sldId id="432" r:id="rId4"/>
    <p:sldId id="446" r:id="rId5"/>
    <p:sldId id="447" r:id="rId6"/>
    <p:sldId id="451" r:id="rId7"/>
    <p:sldId id="452" r:id="rId8"/>
    <p:sldId id="453" r:id="rId9"/>
    <p:sldId id="448" r:id="rId10"/>
    <p:sldId id="449" r:id="rId11"/>
    <p:sldId id="454" r:id="rId12"/>
    <p:sldId id="321" r:id="rId13"/>
    <p:sldId id="455" r:id="rId1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669"/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 autoAdjust="0"/>
    <p:restoredTop sz="88571"/>
  </p:normalViewPr>
  <p:slideViewPr>
    <p:cSldViewPr snapToGrid="0" snapToObjects="1">
      <p:cViewPr varScale="1">
        <p:scale>
          <a:sx n="113" d="100"/>
          <a:sy n="113" d="100"/>
        </p:scale>
        <p:origin x="270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05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68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6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0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4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54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1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2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1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3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56CA4-8B1D-FA4C-9F1D-F44166D1AD2F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E4F0547-AE68-0344-A347-264729519C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BE83A2E7-77C3-CA42-A794-3768CAC25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D1210E4B-1F27-F141-B9C9-AA0449135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17/03/21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396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Verification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456136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Happens through professional </a:t>
            </a:r>
            <a:br>
              <a:rPr lang="en-US" altLang="en-US" dirty="0"/>
            </a:br>
            <a:r>
              <a:rPr lang="en-US" altLang="en-US" dirty="0"/>
              <a:t>development environments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IAR Workbench,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uVision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Kjiel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Both Contiki-NG and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Mbed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can export towards many of them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 represent a vast fraction of development efforts overall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3D4AD-05FB-6F47-9240-0742196EE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79" t="12173" r="25200"/>
          <a:stretch/>
        </p:blipFill>
        <p:spPr>
          <a:xfrm>
            <a:off x="7055556" y="0"/>
            <a:ext cx="1998133" cy="25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0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Release</a:t>
            </a:r>
          </a:p>
        </p:txBody>
      </p:sp>
      <p:pic>
        <p:nvPicPr>
          <p:cNvPr id="3" name="Click &amp; Grow Smart Herb Garden Time-lapse">
            <a:hlinkClick r:id="" action="ppaction://media"/>
            <a:extLst>
              <a:ext uri="{FF2B5EF4-FFF2-40B4-BE49-F238E27FC236}">
                <a16:creationId xmlns:a16="http://schemas.microsoft.com/office/drawing/2014/main" id="{E6AD7FD5-79BC-0F4D-91E9-72EC02D43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" y="9795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Conclusion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2960" y="1206500"/>
            <a:ext cx="8514040" cy="464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3669"/>
                </a:solidFill>
              </a:rPr>
              <a:t>Goal of the course was to teach </a:t>
            </a:r>
            <a:br>
              <a:rPr lang="en-US" dirty="0">
                <a:solidFill>
                  <a:srgbClr val="173669"/>
                </a:solidFill>
              </a:rPr>
            </a:br>
            <a:r>
              <a:rPr lang="en-US" dirty="0">
                <a:solidFill>
                  <a:srgbClr val="173669"/>
                </a:solidFill>
              </a:rPr>
              <a:t>embedded IoT software </a:t>
            </a:r>
            <a:r>
              <a:rPr lang="en-US" b="1" dirty="0">
                <a:solidFill>
                  <a:srgbClr val="173669"/>
                </a:solidFill>
              </a:rPr>
              <a:t>for real</a:t>
            </a:r>
          </a:p>
          <a:p>
            <a:pPr lvl="1"/>
            <a:r>
              <a:rPr lang="en-US" dirty="0">
                <a:solidFill>
                  <a:srgbClr val="173669"/>
                </a:solidFill>
              </a:rPr>
              <a:t>Connect concepts across different systems</a:t>
            </a:r>
          </a:p>
          <a:p>
            <a:pPr lvl="1"/>
            <a:r>
              <a:rPr lang="en-US" dirty="0">
                <a:solidFill>
                  <a:srgbClr val="173669"/>
                </a:solidFill>
              </a:rPr>
              <a:t>Learn concepts and techniques by doing</a:t>
            </a:r>
          </a:p>
          <a:p>
            <a:pPr lvl="1"/>
            <a:r>
              <a:rPr lang="en-US" dirty="0">
                <a:solidFill>
                  <a:srgbClr val="173669"/>
                </a:solidFill>
              </a:rPr>
              <a:t>Appreciate the practical difficulties</a:t>
            </a:r>
          </a:p>
          <a:p>
            <a:r>
              <a:rPr lang="en-US" dirty="0">
                <a:solidFill>
                  <a:srgbClr val="173669"/>
                </a:solidFill>
              </a:rPr>
              <a:t>Of course, we only scratched the surface…</a:t>
            </a:r>
          </a:p>
          <a:p>
            <a:r>
              <a:rPr lang="en-US" dirty="0">
                <a:solidFill>
                  <a:srgbClr val="173669"/>
                </a:solidFill>
              </a:rPr>
              <a:t>… but hopefully provided a basis for you to build upon!</a:t>
            </a:r>
          </a:p>
          <a:p>
            <a:pPr lvl="1"/>
            <a:endParaRPr lang="en-US" dirty="0">
              <a:solidFill>
                <a:srgbClr val="173669"/>
              </a:solidFill>
            </a:endParaRPr>
          </a:p>
          <a:p>
            <a:pPr lvl="1"/>
            <a:endParaRPr lang="is-IS" dirty="0">
              <a:solidFill>
                <a:srgbClr val="173669"/>
              </a:solidFill>
            </a:endParaRPr>
          </a:p>
          <a:p>
            <a:pPr marL="0" indent="0">
              <a:buNone/>
            </a:pPr>
            <a:endParaRPr lang="is-IS" dirty="0">
              <a:solidFill>
                <a:srgbClr val="1736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4">
            <a:extLst>
              <a:ext uri="{FF2B5EF4-FFF2-40B4-BE49-F238E27FC236}">
                <a16:creationId xmlns:a16="http://schemas.microsoft.com/office/drawing/2014/main" id="{7EB5CDD3-DA51-1747-98ED-4A7F700117B7}"/>
              </a:ext>
            </a:extLst>
          </p:cNvPr>
          <p:cNvGrpSpPr>
            <a:grpSpLocks/>
          </p:cNvGrpSpPr>
          <p:nvPr/>
        </p:nvGrpSpPr>
        <p:grpSpPr bwMode="auto">
          <a:xfrm>
            <a:off x="2411760" y="1268760"/>
            <a:ext cx="4921250" cy="4210050"/>
            <a:chOff x="4144055" y="1757604"/>
            <a:chExt cx="4921114" cy="4209283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BAECAB72-D2E1-4442-BED2-D6D68FDD1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4055" y="1757604"/>
              <a:ext cx="4632083" cy="4209283"/>
              <a:chOff x="1752600" y="685800"/>
              <a:chExt cx="5791200" cy="496205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A89E5A2-456B-3A4C-A9F0-A111AA68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685800"/>
                <a:ext cx="5791200" cy="4962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323068D-CDD1-F649-86B4-21A3EF483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2362200"/>
                <a:ext cx="1066800" cy="762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B28D295-E808-9E4B-8CCD-878CA9BA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0000" y="1447800"/>
                <a:ext cx="838200" cy="685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DC365A-13C2-2742-AE15-33DEAE82C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7190" y="2514600"/>
                <a:ext cx="457200" cy="609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3ACCE26-0E10-F34E-9EDC-0E23DA6D8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0" y="1447800"/>
                <a:ext cx="1219200" cy="838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BBD37A-56C3-A540-8CF0-A44A7BD62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2921" y="2139177"/>
              <a:ext cx="20722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/>
                <a:t>Questions?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E2C1DDE-C424-DF41-B9F2-1F9C9E89A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84" y="1978008"/>
            <a:ext cx="628081" cy="456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045B62-64FF-D14C-9CE9-8AAFCA414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447" y="2576952"/>
            <a:ext cx="536863" cy="536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73D347-B248-E34F-BC7E-10078DC58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79" t="12173" r="25200"/>
          <a:stretch/>
        </p:blipFill>
        <p:spPr>
          <a:xfrm>
            <a:off x="3185992" y="2015065"/>
            <a:ext cx="383821" cy="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5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Going into Production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4C5E6BC4-E654-AC45-9A28-F70F3A0F7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BA71F-4FDE-6D4D-97CB-F2E26E4B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Bigger Picture…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456136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What seen so far are methods, platforms, and software support for </a:t>
            </a:r>
            <a:r>
              <a:rPr lang="en-US" altLang="en-US" b="1" dirty="0"/>
              <a:t>rapid IoT software prototyping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Essentially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one phase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an IoT product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783343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IoT Development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2B7A0-BB91-044B-8645-0004D94F1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709" y="1195693"/>
            <a:ext cx="1400528" cy="8484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D517143-C628-3345-BC28-53F38AE66056}"/>
              </a:ext>
            </a:extLst>
          </p:cNvPr>
          <p:cNvGrpSpPr/>
          <p:nvPr/>
        </p:nvGrpSpPr>
        <p:grpSpPr>
          <a:xfrm>
            <a:off x="2711451" y="1160190"/>
            <a:ext cx="2280706" cy="848495"/>
            <a:chOff x="2711451" y="979566"/>
            <a:chExt cx="2280706" cy="8484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920753-0629-7644-8000-523EF7692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1629" y="979566"/>
              <a:ext cx="1400528" cy="848495"/>
            </a:xfrm>
            <a:prstGeom prst="rect">
              <a:avLst/>
            </a:prstGeom>
          </p:spPr>
        </p:pic>
        <p:sp>
          <p:nvSpPr>
            <p:cNvPr id="11" name="Right Arrow 18">
              <a:extLst>
                <a:ext uri="{FF2B5EF4-FFF2-40B4-BE49-F238E27FC236}">
                  <a16:creationId xmlns:a16="http://schemas.microsoft.com/office/drawing/2014/main" id="{08A9B9DE-D4C7-7D47-90F9-D636B2028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451" y="1134513"/>
              <a:ext cx="742950" cy="484188"/>
            </a:xfrm>
            <a:prstGeom prst="rightArrow">
              <a:avLst>
                <a:gd name="adj1" fmla="val 50000"/>
                <a:gd name="adj2" fmla="val 500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CEC995-309B-3B47-B854-1205B8DCFAC1}"/>
              </a:ext>
            </a:extLst>
          </p:cNvPr>
          <p:cNvGrpSpPr/>
          <p:nvPr/>
        </p:nvGrpSpPr>
        <p:grpSpPr>
          <a:xfrm>
            <a:off x="2385335" y="2172541"/>
            <a:ext cx="3813116" cy="2054416"/>
            <a:chOff x="2385335" y="1991917"/>
            <a:chExt cx="3813116" cy="2054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8E8557-1750-E94C-B233-9253A9784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5335" y="2594691"/>
              <a:ext cx="3813116" cy="1451642"/>
            </a:xfrm>
            <a:prstGeom prst="rect">
              <a:avLst/>
            </a:prstGeom>
          </p:spPr>
        </p:pic>
        <p:sp>
          <p:nvSpPr>
            <p:cNvPr id="12" name="Right Arrow 18">
              <a:extLst>
                <a:ext uri="{FF2B5EF4-FFF2-40B4-BE49-F238E27FC236}">
                  <a16:creationId xmlns:a16="http://schemas.microsoft.com/office/drawing/2014/main" id="{A2DDD54F-111F-8647-B9BB-5DDC0A1EB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47418" y="1994298"/>
              <a:ext cx="488950" cy="484188"/>
            </a:xfrm>
            <a:prstGeom prst="rightArrow">
              <a:avLst>
                <a:gd name="adj1" fmla="val 50000"/>
                <a:gd name="adj2" fmla="val 500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59EB-E902-D641-8D4D-6BD1F3505049}"/>
              </a:ext>
            </a:extLst>
          </p:cNvPr>
          <p:cNvGrpSpPr/>
          <p:nvPr/>
        </p:nvGrpSpPr>
        <p:grpSpPr>
          <a:xfrm>
            <a:off x="2385335" y="4294691"/>
            <a:ext cx="3813116" cy="1952815"/>
            <a:chOff x="2385335" y="4114067"/>
            <a:chExt cx="3813116" cy="19528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3B5167-5954-3441-AB93-AB89C1E3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5335" y="4615240"/>
              <a:ext cx="3813116" cy="1451642"/>
            </a:xfrm>
            <a:prstGeom prst="rect">
              <a:avLst/>
            </a:prstGeom>
          </p:spPr>
        </p:pic>
        <p:sp>
          <p:nvSpPr>
            <p:cNvPr id="13" name="Right Arrow 18">
              <a:extLst>
                <a:ext uri="{FF2B5EF4-FFF2-40B4-BE49-F238E27FC236}">
                  <a16:creationId xmlns:a16="http://schemas.microsoft.com/office/drawing/2014/main" id="{D2910EE1-0AF9-E649-BD1F-9B6F488A26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047418" y="4116448"/>
              <a:ext cx="488950" cy="484188"/>
            </a:xfrm>
            <a:prstGeom prst="rightArrow">
              <a:avLst>
                <a:gd name="adj1" fmla="val 50000"/>
                <a:gd name="adj2" fmla="val 500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DB54DE-837C-A54F-8C19-CAF7D1E5F9A3}"/>
              </a:ext>
            </a:extLst>
          </p:cNvPr>
          <p:cNvGrpSpPr/>
          <p:nvPr/>
        </p:nvGrpSpPr>
        <p:grpSpPr>
          <a:xfrm>
            <a:off x="6385717" y="4911788"/>
            <a:ext cx="2330744" cy="848495"/>
            <a:chOff x="6385717" y="4731164"/>
            <a:chExt cx="2330744" cy="8484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55CD90-FCE6-1043-9E29-6A90ACA9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15933" y="4731164"/>
              <a:ext cx="1400528" cy="848495"/>
            </a:xfrm>
            <a:prstGeom prst="rect">
              <a:avLst/>
            </a:prstGeom>
          </p:spPr>
        </p:pic>
        <p:sp>
          <p:nvSpPr>
            <p:cNvPr id="14" name="Right Arrow 18">
              <a:extLst>
                <a:ext uri="{FF2B5EF4-FFF2-40B4-BE49-F238E27FC236}">
                  <a16:creationId xmlns:a16="http://schemas.microsoft.com/office/drawing/2014/main" id="{0B5AD816-C5A6-F643-BE4D-58016D300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5717" y="4913318"/>
              <a:ext cx="742950" cy="484188"/>
            </a:xfrm>
            <a:prstGeom prst="rightArrow">
              <a:avLst>
                <a:gd name="adj1" fmla="val 50000"/>
                <a:gd name="adj2" fmla="val 500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algn="ctr"/>
              <a:endParaRPr lang="en-US"/>
            </a:p>
          </p:txBody>
        </p:sp>
      </p:grp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F60F1C48-37F2-9148-A982-412AFB07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1792" y="2837795"/>
            <a:ext cx="1511562" cy="95527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Backend Integration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070931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Requires more “traditional” expertise and knowledge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Based on resource-rich platforms, high-level languages and tools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IoT backend platforms exist aplenty nowadays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Commercial and open-source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Targeting the edge or the cloud, or both…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7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Node-RED</a:t>
            </a:r>
          </a:p>
        </p:txBody>
      </p:sp>
      <p:pic>
        <p:nvPicPr>
          <p:cNvPr id="3" name="Node-RED Introduction TRIMMED.mp4">
            <a:hlinkClick r:id="" action="ppaction://media"/>
            <a:extLst>
              <a:ext uri="{FF2B5EF4-FFF2-40B4-BE49-F238E27FC236}">
                <a16:creationId xmlns:a16="http://schemas.microsoft.com/office/drawing/2014/main" id="{E3E43939-4493-0348-88D4-F2C8D67E7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88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Node-RED and MQTT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5B52D-A638-8C4A-B50D-7643D766B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843" y="936979"/>
            <a:ext cx="6046397" cy="52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Microsoft Azure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1C615-E49E-2B48-BB85-EF7E1A53D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415344"/>
            <a:ext cx="7833120" cy="40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 Hardware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174044"/>
            <a:ext cx="8456136" cy="5010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Development boards are typically </a:t>
            </a:r>
            <a:r>
              <a:rPr lang="en-US" altLang="en-US" b="1" dirty="0"/>
              <a:t>open-source hardware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Bill of materials and schematics are available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Examples: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 schematics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Mbed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HDK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65413-031B-1541-8F50-C48042FBB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60497" y="2074486"/>
            <a:ext cx="3469694" cy="490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20320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7966</TotalTime>
  <Words>265</Words>
  <Application>Microsoft Macintosh PowerPoint</Application>
  <PresentationFormat>On-screen Show (4:3)</PresentationFormat>
  <Paragraphs>46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Cabin</vt:lpstr>
      <vt:lpstr>Calibri</vt:lpstr>
      <vt:lpstr>Courier New</vt:lpstr>
      <vt:lpstr>Garamond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Going into Production  Luca Mottola luca.mottola@polimi.it (version 0.1)</vt:lpstr>
      <vt:lpstr>The Bigger Picture…</vt:lpstr>
      <vt:lpstr>IoT Development Process</vt:lpstr>
      <vt:lpstr>Backend Integration</vt:lpstr>
      <vt:lpstr>Node-RED</vt:lpstr>
      <vt:lpstr>Node-RED and MQTT</vt:lpstr>
      <vt:lpstr>Microsoft Azure</vt:lpstr>
      <vt:lpstr>Custom Hardware </vt:lpstr>
      <vt:lpstr>Software Verification</vt:lpstr>
      <vt:lpstr>Product Release</vt:lpstr>
      <vt:lpstr>Conclusion</vt:lpstr>
      <vt:lpstr>PowerPoint Presentation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405</cp:revision>
  <cp:lastPrinted>2018-12-14T09:51:06Z</cp:lastPrinted>
  <dcterms:created xsi:type="dcterms:W3CDTF">2015-05-26T12:27:57Z</dcterms:created>
  <dcterms:modified xsi:type="dcterms:W3CDTF">2021-03-17T15:24:38Z</dcterms:modified>
</cp:coreProperties>
</file>