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350" r:id="rId2"/>
    <p:sldId id="400" r:id="rId3"/>
    <p:sldId id="366" r:id="rId4"/>
    <p:sldId id="393" r:id="rId5"/>
    <p:sldId id="367" r:id="rId6"/>
    <p:sldId id="368" r:id="rId7"/>
    <p:sldId id="369" r:id="rId8"/>
    <p:sldId id="371" r:id="rId9"/>
    <p:sldId id="372" r:id="rId10"/>
    <p:sldId id="374" r:id="rId11"/>
    <p:sldId id="376" r:id="rId12"/>
    <p:sldId id="379" r:id="rId13"/>
    <p:sldId id="378" r:id="rId14"/>
    <p:sldId id="394" r:id="rId15"/>
    <p:sldId id="380" r:id="rId16"/>
    <p:sldId id="395" r:id="rId17"/>
    <p:sldId id="399" r:id="rId18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3868"/>
    <a:srgbClr val="508F73"/>
    <a:srgbClr val="173769"/>
    <a:srgbClr val="132857"/>
    <a:srgbClr val="18376A"/>
    <a:srgbClr val="1A415D"/>
    <a:srgbClr val="002142"/>
    <a:srgbClr val="728F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52" autoAdjust="0"/>
    <p:restoredTop sz="88299"/>
  </p:normalViewPr>
  <p:slideViewPr>
    <p:cSldViewPr snapToGrid="0" snapToObjects="1">
      <p:cViewPr varScale="1">
        <p:scale>
          <a:sx n="112" d="100"/>
          <a:sy n="112" d="100"/>
        </p:scale>
        <p:origin x="262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9B346-E16D-6F42-A625-343A967E6BC3}" type="datetimeFigureOut">
              <a:rPr lang="en-US" smtClean="0"/>
              <a:t>3/12/21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D1C888-426C-0444-967A-5B3E4C2A0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45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5118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265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000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250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DIRECTIONS FOR INSTRUCTORS:</a:t>
            </a:r>
          </a:p>
          <a:p>
            <a:endParaRPr lang="en-US" dirty="0"/>
          </a:p>
          <a:p>
            <a:r>
              <a:rPr lang="en-US" dirty="0"/>
              <a:t>- Check examples/protothreads-events </a:t>
            </a:r>
            <a:r>
              <a:rPr lang="en-US" baseline="0" dirty="0"/>
              <a:t>with TARGET=native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389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69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FEATURES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14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FEATURES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613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1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170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80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719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DIRECTIONS FOR INSTRUCTORS:</a:t>
            </a:r>
          </a:p>
          <a:p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Check examples/hello-world </a:t>
            </a:r>
            <a:r>
              <a:rPr lang="en-US" baseline="0" dirty="0"/>
              <a:t>with TARGET=native</a:t>
            </a:r>
          </a:p>
          <a:p>
            <a:pPr marL="171450" indent="-171450">
              <a:buFontTx/>
              <a:buChar char="-"/>
            </a:pPr>
            <a:r>
              <a:rPr lang="en-US" dirty="0"/>
              <a:t>Try and </a:t>
            </a:r>
            <a:r>
              <a:rPr lang="en-US" baseline="0" dirty="0"/>
              <a:t>add a counter initialized before the while, see what happens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11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94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Y:\IMMAGINE _COORDINATA_2014\PPT\loghi_PNG\01_polimi_centrato_BN_negativo_outline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4454" y="395873"/>
            <a:ext cx="1442830" cy="11061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Rettangolo 125"/>
          <p:cNvSpPr/>
          <p:nvPr userDrawn="1"/>
        </p:nvSpPr>
        <p:spPr>
          <a:xfrm>
            <a:off x="0" y="1834176"/>
            <a:ext cx="9144000" cy="5023823"/>
          </a:xfrm>
          <a:prstGeom prst="rect">
            <a:avLst/>
          </a:prstGeom>
          <a:solidFill>
            <a:srgbClr val="1A41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69" name="Gruppo 168"/>
          <p:cNvGrpSpPr/>
          <p:nvPr userDrawn="1"/>
        </p:nvGrpSpPr>
        <p:grpSpPr>
          <a:xfrm>
            <a:off x="38482" y="1835151"/>
            <a:ext cx="9036647" cy="180000"/>
            <a:chOff x="1218340" y="275867"/>
            <a:chExt cx="17715122" cy="567843"/>
          </a:xfrm>
        </p:grpSpPr>
        <p:cxnSp>
          <p:nvCxnSpPr>
            <p:cNvPr id="170" name="Connettore 1 169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ttore 1 170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ttore 1 171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ttore 1 172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ttore 1 173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ttore 1 174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ttore 1 175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ttore 1 176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ttore 1 177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ttore 1 178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ttore 1 179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ttore 1 180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ttore 1 181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ttore 1 182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nettore 1 183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nettore 1 184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nettore 1 185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ttore 1 186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ttore 1 187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ttore 1 188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ttore 1 189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ttore 1 190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nettore 1 191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nettore 1 192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nettore 1 193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nettore 1 194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nettore 1 195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nettore 1 196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nettore 1 197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ttore 1 198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ttore 1 199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nettore 1 200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nettore 1 201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ttore 1 202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nettore 1 203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nettore 1 204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nettore 1 205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nettore 1 206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nettore 1 207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nettore 1 208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nettore 1 209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nettore 1 210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nettore 1 211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onnettore 1 212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nettore 1 213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nettore 1 214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nettore 1 215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nettore 1 216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nettore 1 217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Connettore 1 218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nettore 1 219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Connettore 1 220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nettore 1 221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nettore 1 222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ttore 1 223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nettore 1 224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ttore 1 225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Connettore 1 226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nettore 1 227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Connettore 1 228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nettore 1 229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Connettore 1 230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nettore 1 231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Connettore 1 232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Connettore 1 233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nettore 1 234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nettore 1 235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onnettore 1 236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nettore 1 237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nettore 1 238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nettore 1 239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Connettore 1 240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Connettore 1 241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onnettore 1 242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onnettore 1 243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Connettore 1 244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nettore 1 245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nettore 1 246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nettore 1 247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Connettore 1 248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nettore 1 249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nettore 1 250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nettore 1 251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Connettore 1 252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Connettore 1 253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Connettore 1 254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Connettore 1 255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Connettore 1 256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Connettore 1 257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Connettore 1 258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Connettore 1 259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Connettore 1 260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Connettore 1 261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Connettore 1 262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Connettore 1 263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Connettore 1 264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Connettore 1 265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Connettore 1 266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Connettore 1 267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Connettore 1 268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Connettore 1 269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Connettore 1 270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Connettore 1 271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Connettore 1 272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Connettore 1 273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Connettore 1 274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Connettore 1 275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Connettore 1 276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Connettore 1 277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Connettore 1 278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Connettore 1 279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Connettore 1 280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Connettore 1 281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Connettore 1 282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Connettore 1 283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Connettore 1 284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Connettore 1 285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Connettore 1 286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Connettore 1 287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Connettore 1 288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14812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12/03/21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1555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12/03/21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366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&amp; Aufzählung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366117" y="1"/>
            <a:ext cx="8599289" cy="7860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375047" y="892969"/>
            <a:ext cx="8563570" cy="551854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 sz="2812">
                <a:latin typeface="Cabin"/>
                <a:ea typeface="Cabin"/>
                <a:cs typeface="Cabin"/>
                <a:sym typeface="Cabin"/>
              </a:defRPr>
            </a:lvl1pPr>
            <a:lvl2pPr marL="294669" lvl="1" indent="-142870" rtl="0">
              <a:lnSpc>
                <a:spcPct val="117647"/>
              </a:lnSpc>
              <a:spcBef>
                <a:spcPts val="0"/>
              </a:spcBef>
              <a:buFont typeface="Cabin"/>
              <a:buAutoNum type="alphaLcParenR"/>
              <a:defRPr sz="2391"/>
            </a:lvl2pPr>
            <a:lvl3pPr marL="473257" lvl="2" indent="-178587" rtl="0">
              <a:lnSpc>
                <a:spcPct val="116666"/>
              </a:lnSpc>
              <a:spcBef>
                <a:spcPts val="0"/>
              </a:spcBef>
              <a:defRPr sz="1687"/>
            </a:lvl3pPr>
            <a:lvl4pPr marL="1427836" lvl="3" indent="-258088" rtl="0">
              <a:lnSpc>
                <a:spcPct val="118181"/>
              </a:lnSpc>
              <a:spcBef>
                <a:spcPts val="0"/>
              </a:spcBef>
              <a:defRPr sz="1547"/>
            </a:lvl4pPr>
            <a:lvl5pPr marL="1740364" lvl="4" indent="-258088" rtl="0">
              <a:lnSpc>
                <a:spcPct val="118181"/>
              </a:lnSpc>
              <a:spcBef>
                <a:spcPts val="0"/>
              </a:spcBef>
              <a:defRPr sz="1547"/>
            </a:lvl5pPr>
            <a:lvl6pPr lvl="5" rtl="0">
              <a:spcBef>
                <a:spcPts val="0"/>
              </a:spcBef>
              <a:defRPr sz="2812"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defRPr sz="2812"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defRPr sz="2812"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defRPr sz="2812"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488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subTitle"/>
          </p:nvPr>
        </p:nvSpPr>
        <p:spPr>
          <a:xfrm>
            <a:off x="457200" y="1482840"/>
            <a:ext cx="8229240" cy="4643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697330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93800"/>
            <a:ext cx="8323726" cy="4864100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29" name="Rettangolo 128"/>
          <p:cNvSpPr/>
          <p:nvPr userDrawn="1"/>
        </p:nvSpPr>
        <p:spPr>
          <a:xfrm>
            <a:off x="0" y="6373053"/>
            <a:ext cx="9144000" cy="494472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EE04965-EA2A-5B42-B95B-3A4248C53FC4}"/>
              </a:ext>
            </a:extLst>
          </p:cNvPr>
          <p:cNvGrpSpPr/>
          <p:nvPr userDrawn="1"/>
        </p:nvGrpSpPr>
        <p:grpSpPr>
          <a:xfrm>
            <a:off x="8107109" y="6506749"/>
            <a:ext cx="929406" cy="264042"/>
            <a:chOff x="7836785" y="2568624"/>
            <a:chExt cx="929406" cy="26404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59CD68A9-1EEC-2F4A-9AF1-9C7C1D69AD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6785" y="2568624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98481531-099F-F046-84D0-D850B06D65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2191" y="2578666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B21E5A97-19D4-8A42-8C01-C8FC31461F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7518" y="2578666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58886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12/03/21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1922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12/03/21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6006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12/03/21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0953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12/03/21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8442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12/03/21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5977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12/03/21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7585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12/03/21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8063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288521" y="139166"/>
            <a:ext cx="8581043" cy="8404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14345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11961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marL="0" indent="0" algn="l" defTabSz="457200" rtl="0" eaLnBrk="1" latinLnBrk="0" hangingPunct="1">
        <a:spcBef>
          <a:spcPct val="0"/>
        </a:spcBef>
        <a:buNone/>
        <a:defRPr sz="4400" b="1" kern="1200">
          <a:solidFill>
            <a:schemeClr val="tx2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821" y="1865266"/>
            <a:ext cx="8581043" cy="840400"/>
          </a:xfrm>
        </p:spPr>
        <p:txBody>
          <a:bodyPr>
            <a:noAutofit/>
          </a:bodyPr>
          <a:lstStyle/>
          <a:p>
            <a:pPr algn="ctr"/>
            <a:r>
              <a:rPr lang="en-GB" sz="2800" b="0" dirty="0">
                <a:latin typeface="Garamond" panose="02020404030301010803" pitchFamily="18" charset="0"/>
              </a:rPr>
              <a:t>Fundamentals of IoT Software © 2021 by  Luca Mottola </a:t>
            </a:r>
            <a:br>
              <a:rPr lang="en-GB" sz="2800" b="0" dirty="0">
                <a:latin typeface="Garamond" panose="02020404030301010803" pitchFamily="18" charset="0"/>
              </a:rPr>
            </a:br>
            <a:r>
              <a:rPr lang="en-GB" sz="2800" b="0" dirty="0">
                <a:latin typeface="Garamond" panose="02020404030301010803" pitchFamily="18" charset="0"/>
              </a:rPr>
              <a:t>is licensed under CC BY-NC 4.0 </a:t>
            </a:r>
            <a:br>
              <a:rPr lang="en-GB" sz="2800" b="0" dirty="0">
                <a:latin typeface="Garamond" panose="02020404030301010803" pitchFamily="18" charset="0"/>
              </a:rPr>
            </a:br>
            <a:br>
              <a:rPr lang="en-GB" sz="2800" b="0" dirty="0">
                <a:latin typeface="Garamond" panose="02020404030301010803" pitchFamily="18" charset="0"/>
              </a:rPr>
            </a:br>
            <a:r>
              <a:rPr lang="en-GB" sz="2800" b="0" dirty="0">
                <a:latin typeface="Garamond" panose="02020404030301010803" pitchFamily="18" charset="0"/>
              </a:rPr>
              <a:t>To view a copy of this license, visit </a:t>
            </a:r>
            <a:r>
              <a:rPr lang="en-GB" sz="2800" b="0" dirty="0" err="1">
                <a:latin typeface="Garamond" panose="02020404030301010803" pitchFamily="18" charset="0"/>
              </a:rPr>
              <a:t>creativecommons.org</a:t>
            </a:r>
            <a:r>
              <a:rPr lang="en-GB" sz="2800" b="0" dirty="0">
                <a:latin typeface="Garamond" panose="02020404030301010803" pitchFamily="18" charset="0"/>
              </a:rPr>
              <a:t>/licenses/by-</a:t>
            </a:r>
            <a:r>
              <a:rPr lang="en-GB" sz="2800" b="0" dirty="0" err="1">
                <a:latin typeface="Garamond" panose="02020404030301010803" pitchFamily="18" charset="0"/>
              </a:rPr>
              <a:t>nc</a:t>
            </a:r>
            <a:r>
              <a:rPr lang="en-GB" sz="2800" b="0" dirty="0">
                <a:latin typeface="Garamond" panose="02020404030301010803" pitchFamily="18" charset="0"/>
              </a:rPr>
              <a:t>/4.0/</a:t>
            </a:r>
            <a:endParaRPr lang="en-US" sz="5400" dirty="0">
              <a:latin typeface="Garamond" panose="02020404030301010803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9722305-0FEB-6E47-B979-A00D4ACE2B47}"/>
              </a:ext>
            </a:extLst>
          </p:cNvPr>
          <p:cNvGrpSpPr/>
          <p:nvPr/>
        </p:nvGrpSpPr>
        <p:grpSpPr>
          <a:xfrm>
            <a:off x="4101639" y="2829392"/>
            <a:ext cx="929406" cy="264042"/>
            <a:chOff x="7836785" y="2568624"/>
            <a:chExt cx="929406" cy="264042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AF87E1D6-FB20-9D45-9866-1F620F250C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6785" y="2568624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C7E34281-2B0D-1545-AA56-4B7E5897EA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2191" y="2578666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FC32B35F-1EC3-D447-9D47-D0BE4E7BD8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7518" y="2578666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40796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Protothreads</a:t>
            </a:r>
            <a:r>
              <a:rPr lang="en-US" dirty="0"/>
              <a:t>: Handling Events</a:t>
            </a:r>
          </a:p>
        </p:txBody>
      </p:sp>
      <p:sp>
        <p:nvSpPr>
          <p:cNvPr id="6" name="Rectangle 11"/>
          <p:cNvSpPr txBox="1">
            <a:spLocks noChangeArrowheads="1"/>
          </p:cNvSpPr>
          <p:nvPr/>
        </p:nvSpPr>
        <p:spPr>
          <a:xfrm>
            <a:off x="288521" y="1344614"/>
            <a:ext cx="8690175" cy="136249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>
              <a:spcBef>
                <a:spcPct val="20000"/>
              </a:spcBef>
              <a:buFont typeface="Arial"/>
              <a:buChar char="•"/>
              <a:defRPr sz="3200" b="1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b="0" dirty="0" err="1"/>
              <a:t>Protothreads</a:t>
            </a:r>
            <a:r>
              <a:rPr lang="en-US" altLang="en-US" b="0" dirty="0"/>
              <a:t> process incoming events</a:t>
            </a:r>
          </a:p>
          <a:p>
            <a:pPr lvl="1"/>
            <a:r>
              <a:rPr lang="en-US" altLang="en-US" dirty="0"/>
              <a:t>A timer expiring, a packet received</a:t>
            </a:r>
            <a:r>
              <a:rPr lang="mr-IN" altLang="en-US" dirty="0"/>
              <a:t>…</a:t>
            </a:r>
            <a:endParaRPr lang="en-US" altLang="en-US" dirty="0"/>
          </a:p>
          <a:p>
            <a:r>
              <a:rPr lang="en-US" altLang="en-US" b="0" dirty="0"/>
              <a:t>They are scheduled cooperatively</a:t>
            </a:r>
          </a:p>
          <a:p>
            <a:pPr lvl="1"/>
            <a:r>
              <a:rPr lang="en-US" altLang="en-US" b="0" dirty="0"/>
              <a:t>Individual </a:t>
            </a:r>
            <a:r>
              <a:rPr lang="en-US" altLang="en-US" b="0" dirty="0" err="1"/>
              <a:t>protothreads</a:t>
            </a:r>
            <a:r>
              <a:rPr lang="en-US" altLang="en-US" b="0" dirty="0"/>
              <a:t> decide when to release the MCU</a:t>
            </a:r>
          </a:p>
          <a:p>
            <a:endParaRPr lang="en-US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288521" y="3056023"/>
            <a:ext cx="6472989" cy="310854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400" dirty="0">
                <a:latin typeface="Monaco" charset="0"/>
              </a:rPr>
              <a:t>PROCESS_THREAD(test, </a:t>
            </a:r>
            <a:r>
              <a:rPr lang="en-US" sz="1400" dirty="0" err="1">
                <a:latin typeface="Monaco" charset="0"/>
              </a:rPr>
              <a:t>ev</a:t>
            </a:r>
            <a:r>
              <a:rPr lang="en-US" sz="1400" dirty="0">
                <a:latin typeface="Monaco" charset="0"/>
              </a:rPr>
              <a:t>, data)</a:t>
            </a:r>
          </a:p>
          <a:p>
            <a:r>
              <a:rPr lang="en-US" sz="1400" dirty="0">
                <a:latin typeface="Monaco" charset="0"/>
              </a:rPr>
              <a:t>{</a:t>
            </a:r>
          </a:p>
          <a:p>
            <a:r>
              <a:rPr lang="en-US" sz="1400" dirty="0">
                <a:solidFill>
                  <a:srgbClr val="000000"/>
                </a:solidFill>
                <a:latin typeface="Monaco" charset="0"/>
              </a:rPr>
              <a:t>  </a:t>
            </a:r>
            <a:r>
              <a:rPr lang="en-US" sz="1400" dirty="0">
                <a:solidFill>
                  <a:srgbClr val="931A68"/>
                </a:solidFill>
                <a:latin typeface="Monaco" charset="0"/>
              </a:rPr>
              <a:t>static</a:t>
            </a:r>
            <a:r>
              <a:rPr lang="en-US" sz="1400" dirty="0">
                <a:solidFill>
                  <a:srgbClr val="000000"/>
                </a:solidFill>
                <a:latin typeface="Monaco" charset="0"/>
              </a:rPr>
              <a:t> </a:t>
            </a:r>
            <a:r>
              <a:rPr lang="en-US" sz="1400" dirty="0" err="1">
                <a:solidFill>
                  <a:srgbClr val="931A68"/>
                </a:solidFill>
                <a:latin typeface="Monaco" charset="0"/>
              </a:rPr>
              <a:t>struct</a:t>
            </a:r>
            <a:r>
              <a:rPr lang="en-US" sz="1400" dirty="0">
                <a:solidFill>
                  <a:srgbClr val="000000"/>
                </a:solidFill>
                <a:latin typeface="Monaco" charset="0"/>
              </a:rPr>
              <a:t> </a:t>
            </a:r>
            <a:r>
              <a:rPr lang="en-US" sz="1400" dirty="0" err="1">
                <a:solidFill>
                  <a:srgbClr val="006141"/>
                </a:solidFill>
                <a:latin typeface="Monaco" charset="0"/>
              </a:rPr>
              <a:t>etimer</a:t>
            </a:r>
            <a:r>
              <a:rPr lang="en-US" sz="1400" dirty="0">
                <a:solidFill>
                  <a:srgbClr val="000000"/>
                </a:solidFill>
                <a:latin typeface="Monaco" charset="0"/>
              </a:rPr>
              <a:t> et;</a:t>
            </a:r>
            <a:endParaRPr lang="en-US" sz="1400" dirty="0">
              <a:latin typeface="Monaco" charset="0"/>
            </a:endParaRPr>
          </a:p>
          <a:p>
            <a:r>
              <a:rPr lang="en-US" sz="1400" dirty="0">
                <a:latin typeface="Monaco" charset="0"/>
              </a:rPr>
              <a:t>  PROCESS_BEGIN();</a:t>
            </a:r>
          </a:p>
          <a:p>
            <a:endParaRPr lang="en-US" sz="1400" dirty="0">
              <a:latin typeface="Monaco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Monaco" charset="0"/>
              </a:rPr>
              <a:t>  </a:t>
            </a:r>
            <a:r>
              <a:rPr lang="en-US" sz="1400" dirty="0" err="1">
                <a:solidFill>
                  <a:srgbClr val="000000"/>
                </a:solidFill>
                <a:latin typeface="Monaco" charset="0"/>
              </a:rPr>
              <a:t>etimer_set</a:t>
            </a:r>
            <a:r>
              <a:rPr lang="en-US" sz="1400" dirty="0">
                <a:solidFill>
                  <a:srgbClr val="000000"/>
                </a:solidFill>
                <a:latin typeface="Monaco" charset="0"/>
              </a:rPr>
              <a:t>(&amp;et, CLOCK_SECOND); </a:t>
            </a:r>
            <a:r>
              <a:rPr lang="en-US" sz="1400" dirty="0">
                <a:solidFill>
                  <a:srgbClr val="4E9072"/>
                </a:solidFill>
                <a:latin typeface="Monaco" charset="0"/>
              </a:rPr>
              <a:t>/* Trigger a 1s timer */</a:t>
            </a:r>
          </a:p>
          <a:p>
            <a:r>
              <a:rPr lang="en-US" sz="1400" dirty="0">
                <a:latin typeface="Monaco" charset="0"/>
              </a:rPr>
              <a:t>  </a:t>
            </a:r>
            <a:r>
              <a:rPr lang="en-US" sz="1400" dirty="0">
                <a:solidFill>
                  <a:srgbClr val="931A68"/>
                </a:solidFill>
                <a:latin typeface="Monaco" charset="0"/>
              </a:rPr>
              <a:t>for</a:t>
            </a:r>
            <a:r>
              <a:rPr lang="en-US" sz="1400" dirty="0">
                <a:latin typeface="Monaco" charset="0"/>
              </a:rPr>
              <a:t>(;;) {</a:t>
            </a:r>
          </a:p>
          <a:p>
            <a:r>
              <a:rPr lang="en-US" sz="1400" dirty="0">
                <a:latin typeface="Monaco" charset="0"/>
              </a:rPr>
              <a:t>    PROCESS_WAIT_EVENT_UNTIL(</a:t>
            </a:r>
            <a:r>
              <a:rPr lang="en-US" sz="1400" dirty="0" err="1">
                <a:latin typeface="Monaco" charset="0"/>
              </a:rPr>
              <a:t>etimer_expired</a:t>
            </a:r>
            <a:r>
              <a:rPr lang="en-US" sz="1400" dirty="0">
                <a:latin typeface="Monaco" charset="0"/>
              </a:rPr>
              <a:t>(&amp;et));</a:t>
            </a:r>
          </a:p>
          <a:p>
            <a:r>
              <a:rPr lang="en-US" sz="1400" dirty="0">
                <a:latin typeface="Monaco" charset="0"/>
              </a:rPr>
              <a:t>    </a:t>
            </a:r>
            <a:r>
              <a:rPr lang="en-US" sz="1400" dirty="0" err="1">
                <a:solidFill>
                  <a:srgbClr val="793D93"/>
                </a:solidFill>
                <a:latin typeface="Monaco" charset="0"/>
              </a:rPr>
              <a:t>printf</a:t>
            </a:r>
            <a:r>
              <a:rPr lang="en-US" sz="1400" dirty="0">
                <a:solidFill>
                  <a:srgbClr val="000000"/>
                </a:solidFill>
                <a:latin typeface="Monaco" charset="0"/>
              </a:rPr>
              <a:t>(</a:t>
            </a:r>
            <a:r>
              <a:rPr lang="en-US" sz="1400" dirty="0">
                <a:solidFill>
                  <a:srgbClr val="3933FF"/>
                </a:solidFill>
                <a:latin typeface="Monaco" charset="0"/>
              </a:rPr>
              <a:t>"Hello, world!\n"</a:t>
            </a:r>
            <a:r>
              <a:rPr lang="en-US" sz="1400" dirty="0">
                <a:solidFill>
                  <a:srgbClr val="000000"/>
                </a:solidFill>
                <a:latin typeface="Monaco" charset="0"/>
              </a:rPr>
              <a:t>);=</a:t>
            </a:r>
          </a:p>
          <a:p>
            <a:r>
              <a:rPr lang="en-US" sz="1400" dirty="0">
                <a:solidFill>
                  <a:srgbClr val="000000"/>
                </a:solidFill>
                <a:latin typeface="Monaco" charset="0"/>
              </a:rPr>
              <a:t>    </a:t>
            </a:r>
            <a:r>
              <a:rPr lang="en-US" sz="1400" dirty="0" err="1">
                <a:solidFill>
                  <a:srgbClr val="000000"/>
                </a:solidFill>
                <a:latin typeface="Monaco" charset="0"/>
              </a:rPr>
              <a:t>etimer_set</a:t>
            </a:r>
            <a:r>
              <a:rPr lang="en-US" sz="1400" dirty="0">
                <a:solidFill>
                  <a:srgbClr val="000000"/>
                </a:solidFill>
                <a:latin typeface="Monaco" charset="0"/>
              </a:rPr>
              <a:t>(&amp;et, CLOCK_SECOND);</a:t>
            </a:r>
            <a:endParaRPr lang="en-US" sz="1400" dirty="0">
              <a:latin typeface="Monaco" charset="0"/>
            </a:endParaRPr>
          </a:p>
          <a:p>
            <a:r>
              <a:rPr lang="en-US" sz="1400" dirty="0">
                <a:latin typeface="Monaco" charset="0"/>
              </a:rPr>
              <a:t>  }</a:t>
            </a:r>
          </a:p>
          <a:p>
            <a:endParaRPr lang="en-US" sz="1400" dirty="0">
              <a:latin typeface="Monaco" charset="0"/>
            </a:endParaRPr>
          </a:p>
          <a:p>
            <a:r>
              <a:rPr lang="en-US" sz="1400" dirty="0">
                <a:latin typeface="Monaco" charset="0"/>
              </a:rPr>
              <a:t>  PROCESS_END();</a:t>
            </a:r>
          </a:p>
          <a:p>
            <a:r>
              <a:rPr lang="en-US" sz="1400" dirty="0">
                <a:latin typeface="Monaco" charset="0"/>
              </a:rPr>
              <a:t>}</a:t>
            </a:r>
            <a:endParaRPr lang="en-US" sz="1400" dirty="0">
              <a:effectLst/>
              <a:latin typeface="Monaco" charset="0"/>
            </a:endParaRPr>
          </a:p>
        </p:txBody>
      </p:sp>
      <p:sp>
        <p:nvSpPr>
          <p:cNvPr id="11" name="Rounded Rectangular Callout 13"/>
          <p:cNvSpPr>
            <a:spLocks noChangeArrowheads="1"/>
          </p:cNvSpPr>
          <p:nvPr/>
        </p:nvSpPr>
        <p:spPr bwMode="auto">
          <a:xfrm>
            <a:off x="6400682" y="5045542"/>
            <a:ext cx="2565864" cy="902453"/>
          </a:xfrm>
          <a:prstGeom prst="wedgeRoundRectCallout">
            <a:avLst>
              <a:gd name="adj1" fmla="val -76097"/>
              <a:gd name="adj2" fmla="val -58534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Every time the </a:t>
            </a:r>
            <a:r>
              <a:rPr lang="en-US" dirty="0" err="1"/>
              <a:t>protothread</a:t>
            </a:r>
            <a:r>
              <a:rPr lang="en-US" dirty="0"/>
              <a:t> resumes, this condition is checked</a:t>
            </a:r>
          </a:p>
        </p:txBody>
      </p:sp>
      <p:sp>
        <p:nvSpPr>
          <p:cNvPr id="12" name="Curved Left Arrow 11"/>
          <p:cNvSpPr/>
          <p:nvPr/>
        </p:nvSpPr>
        <p:spPr>
          <a:xfrm>
            <a:off x="5638801" y="4528150"/>
            <a:ext cx="413084" cy="417096"/>
          </a:xfrm>
          <a:prstGeom prst="curvedLeftArrow">
            <a:avLst>
              <a:gd name="adj1" fmla="val 10778"/>
              <a:gd name="adj2" fmla="val 30302"/>
              <a:gd name="adj3" fmla="val 2524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urved Left Arrow 12"/>
          <p:cNvSpPr/>
          <p:nvPr/>
        </p:nvSpPr>
        <p:spPr>
          <a:xfrm>
            <a:off x="6055899" y="4524134"/>
            <a:ext cx="413084" cy="417096"/>
          </a:xfrm>
          <a:prstGeom prst="curvedLeftArrow">
            <a:avLst>
              <a:gd name="adj1" fmla="val 10778"/>
              <a:gd name="adj2" fmla="val 30302"/>
              <a:gd name="adj3" fmla="val 2524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urved Left Arrow 13"/>
          <p:cNvSpPr/>
          <p:nvPr/>
        </p:nvSpPr>
        <p:spPr>
          <a:xfrm>
            <a:off x="6481015" y="4524134"/>
            <a:ext cx="413084" cy="417096"/>
          </a:xfrm>
          <a:prstGeom prst="curvedLeftArrow">
            <a:avLst>
              <a:gd name="adj1" fmla="val 10778"/>
              <a:gd name="adj2" fmla="val 30302"/>
              <a:gd name="adj3" fmla="val 2524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Down Arrow 14"/>
          <p:cNvSpPr/>
          <p:nvPr/>
        </p:nvSpPr>
        <p:spPr>
          <a:xfrm>
            <a:off x="385008" y="3585411"/>
            <a:ext cx="156411" cy="136384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ular Callout 13"/>
          <p:cNvSpPr>
            <a:spLocks noChangeArrowheads="1"/>
          </p:cNvSpPr>
          <p:nvPr/>
        </p:nvSpPr>
        <p:spPr bwMode="auto">
          <a:xfrm>
            <a:off x="3477126" y="5314269"/>
            <a:ext cx="2574759" cy="902453"/>
          </a:xfrm>
          <a:prstGeom prst="wedgeRoundRectCallout">
            <a:avLst>
              <a:gd name="adj1" fmla="val -76097"/>
              <a:gd name="adj2" fmla="val -58534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Set a new timer, triggering the next event for this </a:t>
            </a:r>
            <a:r>
              <a:rPr lang="en-US" dirty="0" err="1"/>
              <a:t>protothread</a:t>
            </a:r>
            <a:endParaRPr lang="en-US" dirty="0"/>
          </a:p>
        </p:txBody>
      </p:sp>
      <p:sp>
        <p:nvSpPr>
          <p:cNvPr id="17" name="Curved Left Arrow 16"/>
          <p:cNvSpPr/>
          <p:nvPr/>
        </p:nvSpPr>
        <p:spPr>
          <a:xfrm rot="10800000">
            <a:off x="385008" y="4632158"/>
            <a:ext cx="413084" cy="551721"/>
          </a:xfrm>
          <a:prstGeom prst="curvedLeftArrow">
            <a:avLst>
              <a:gd name="adj1" fmla="val 10778"/>
              <a:gd name="adj2" fmla="val 30302"/>
              <a:gd name="adj3" fmla="val 2524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67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269" y="1136233"/>
            <a:ext cx="5938838" cy="394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9619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Protothreads</a:t>
            </a:r>
            <a:r>
              <a:rPr lang="en-US" dirty="0"/>
              <a:t>: Implementation</a:t>
            </a:r>
          </a:p>
        </p:txBody>
      </p:sp>
      <p:sp>
        <p:nvSpPr>
          <p:cNvPr id="6" name="Rectangle 11"/>
          <p:cNvSpPr txBox="1">
            <a:spLocks noChangeArrowheads="1"/>
          </p:cNvSpPr>
          <p:nvPr/>
        </p:nvSpPr>
        <p:spPr>
          <a:xfrm>
            <a:off x="288521" y="1344614"/>
            <a:ext cx="8326089" cy="4827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ct val="20000"/>
              </a:spcBef>
              <a:buFont typeface="Arial"/>
              <a:buChar char="•"/>
              <a:defRPr sz="3200" b="1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b="0" dirty="0"/>
              <a:t>Uses </a:t>
            </a:r>
            <a:r>
              <a:rPr lang="en-US" altLang="en-US" dirty="0"/>
              <a:t>local continuations </a:t>
            </a:r>
            <a:r>
              <a:rPr lang="en-US" altLang="en-US" b="0" dirty="0"/>
              <a:t>as result of macro expansion</a:t>
            </a:r>
          </a:p>
          <a:p>
            <a:pPr lvl="1"/>
            <a:r>
              <a:rPr lang="en-US" altLang="en-US" dirty="0"/>
              <a:t>When </a:t>
            </a:r>
            <a:r>
              <a:rPr lang="en-US" altLang="en-US" b="1" dirty="0"/>
              <a:t>set</a:t>
            </a:r>
            <a:r>
              <a:rPr lang="en-US" altLang="en-US" dirty="0"/>
              <a:t>, allow one to tag specific places in the code</a:t>
            </a:r>
          </a:p>
          <a:p>
            <a:pPr lvl="1"/>
            <a:r>
              <a:rPr lang="en-US" altLang="en-US" b="0" dirty="0"/>
              <a:t>When </a:t>
            </a:r>
            <a:r>
              <a:rPr lang="en-US" altLang="en-US" b="1" dirty="0"/>
              <a:t>resumed</a:t>
            </a:r>
            <a:r>
              <a:rPr lang="en-US" altLang="en-US" b="0" dirty="0"/>
              <a:t>, allow the execution to restart from within the code</a:t>
            </a:r>
          </a:p>
          <a:p>
            <a:r>
              <a:rPr lang="en-US" altLang="en-US" b="0" dirty="0"/>
              <a:t>Use of macros spares the need for a dedicated preprocessor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85906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Protothreads</a:t>
            </a:r>
            <a:r>
              <a:rPr lang="en-US" dirty="0"/>
              <a:t>: Implementation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233737" y="852562"/>
            <a:ext cx="3561347" cy="330859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931A68"/>
                </a:solidFill>
                <a:latin typeface="Monaco" charset="0"/>
              </a:rPr>
              <a:t>static</a:t>
            </a:r>
            <a:r>
              <a:rPr lang="en-US" sz="1100" dirty="0">
                <a:solidFill>
                  <a:srgbClr val="000000"/>
                </a:solidFill>
                <a:latin typeface="Monaco" charset="0"/>
              </a:rPr>
              <a:t> </a:t>
            </a:r>
            <a:endParaRPr lang="en-US" sz="1100" dirty="0">
              <a:solidFill>
                <a:srgbClr val="931A68"/>
              </a:solidFill>
              <a:latin typeface="Monaco" charset="0"/>
            </a:endParaRPr>
          </a:p>
          <a:p>
            <a:r>
              <a:rPr lang="en-US" sz="1100" dirty="0">
                <a:solidFill>
                  <a:srgbClr val="931A68"/>
                </a:solidFill>
                <a:latin typeface="Monaco" charset="0"/>
              </a:rPr>
              <a:t>char</a:t>
            </a:r>
            <a:r>
              <a:rPr lang="en-US" sz="1100" dirty="0">
                <a:latin typeface="Monaco" charset="0"/>
              </a:rPr>
              <a:t> test (</a:t>
            </a:r>
            <a:r>
              <a:rPr lang="en-US" sz="1100" dirty="0" err="1">
                <a:solidFill>
                  <a:srgbClr val="931A68"/>
                </a:solidFill>
                <a:latin typeface="Monaco" charset="0"/>
              </a:rPr>
              <a:t>struct</a:t>
            </a:r>
            <a:r>
              <a:rPr lang="en-US" sz="1100" dirty="0">
                <a:latin typeface="Monaco" charset="0"/>
              </a:rPr>
              <a:t> </a:t>
            </a:r>
            <a:r>
              <a:rPr lang="en-US" sz="1100" dirty="0" err="1">
                <a:latin typeface="Monaco" charset="0"/>
              </a:rPr>
              <a:t>pt</a:t>
            </a:r>
            <a:r>
              <a:rPr lang="en-US" sz="1100" dirty="0">
                <a:latin typeface="Monaco" charset="0"/>
              </a:rPr>
              <a:t>* </a:t>
            </a:r>
            <a:r>
              <a:rPr lang="en-US" sz="1100" dirty="0" err="1">
                <a:latin typeface="Monaco" charset="0"/>
              </a:rPr>
              <a:t>pt</a:t>
            </a:r>
            <a:r>
              <a:rPr lang="en-US" sz="1100" dirty="0">
                <a:latin typeface="Monaco" charset="0"/>
              </a:rPr>
              <a:t>, </a:t>
            </a:r>
            <a:br>
              <a:rPr lang="en-US" sz="1100" dirty="0">
                <a:latin typeface="Monaco" charset="0"/>
              </a:rPr>
            </a:br>
            <a:r>
              <a:rPr lang="en-US" sz="1100" dirty="0">
                <a:latin typeface="Monaco" charset="0"/>
              </a:rPr>
              <a:t>           </a:t>
            </a:r>
            <a:r>
              <a:rPr lang="en-US" sz="1100" dirty="0" err="1">
                <a:latin typeface="Monaco" charset="0"/>
              </a:rPr>
              <a:t>event_t</a:t>
            </a:r>
            <a:r>
              <a:rPr lang="en-US" sz="1100" dirty="0">
                <a:latin typeface="Monaco" charset="0"/>
              </a:rPr>
              <a:t> </a:t>
            </a:r>
            <a:r>
              <a:rPr lang="en-US" sz="1100" dirty="0" err="1">
                <a:latin typeface="Monaco" charset="0"/>
              </a:rPr>
              <a:t>ev</a:t>
            </a:r>
            <a:r>
              <a:rPr lang="en-US" sz="1100" dirty="0">
                <a:latin typeface="Monaco" charset="0"/>
              </a:rPr>
              <a:t>, </a:t>
            </a:r>
            <a:r>
              <a:rPr lang="en-US" sz="1100" dirty="0">
                <a:solidFill>
                  <a:srgbClr val="931A68"/>
                </a:solidFill>
                <a:latin typeface="Monaco" charset="0"/>
              </a:rPr>
              <a:t>void</a:t>
            </a:r>
            <a:r>
              <a:rPr lang="en-US" sz="1100" dirty="0">
                <a:latin typeface="Monaco" charset="0"/>
              </a:rPr>
              <a:t>* data)</a:t>
            </a:r>
          </a:p>
          <a:p>
            <a:r>
              <a:rPr lang="en-US" sz="1100" dirty="0">
                <a:latin typeface="Monaco" charset="0"/>
              </a:rPr>
              <a:t>{</a:t>
            </a:r>
          </a:p>
          <a:p>
            <a:r>
              <a:rPr lang="en-US" sz="1100" dirty="0">
                <a:solidFill>
                  <a:srgbClr val="000000"/>
                </a:solidFill>
                <a:latin typeface="Monaco" charset="0"/>
              </a:rPr>
              <a:t>  </a:t>
            </a:r>
            <a:r>
              <a:rPr lang="en-US" sz="1100" dirty="0">
                <a:solidFill>
                  <a:srgbClr val="931A68"/>
                </a:solidFill>
                <a:latin typeface="Monaco" charset="0"/>
              </a:rPr>
              <a:t>static</a:t>
            </a:r>
            <a:r>
              <a:rPr lang="en-US" sz="1100" dirty="0">
                <a:solidFill>
                  <a:srgbClr val="000000"/>
                </a:solidFill>
                <a:latin typeface="Monaco" charset="0"/>
              </a:rPr>
              <a:t> </a:t>
            </a:r>
            <a:r>
              <a:rPr lang="en-US" sz="1100" dirty="0" err="1">
                <a:solidFill>
                  <a:srgbClr val="931A68"/>
                </a:solidFill>
                <a:latin typeface="Monaco" charset="0"/>
              </a:rPr>
              <a:t>struct</a:t>
            </a:r>
            <a:r>
              <a:rPr lang="en-US" sz="1100" dirty="0">
                <a:solidFill>
                  <a:srgbClr val="000000"/>
                </a:solidFill>
                <a:latin typeface="Monaco" charset="0"/>
              </a:rPr>
              <a:t> </a:t>
            </a:r>
            <a:r>
              <a:rPr lang="en-US" sz="1100" dirty="0" err="1">
                <a:solidFill>
                  <a:srgbClr val="006141"/>
                </a:solidFill>
                <a:latin typeface="Monaco" charset="0"/>
              </a:rPr>
              <a:t>etimer</a:t>
            </a:r>
            <a:r>
              <a:rPr lang="en-US" sz="1100" dirty="0">
                <a:solidFill>
                  <a:srgbClr val="000000"/>
                </a:solidFill>
                <a:latin typeface="Monaco" charset="0"/>
              </a:rPr>
              <a:t> et;</a:t>
            </a:r>
            <a:endParaRPr lang="en-US" sz="1100" dirty="0">
              <a:solidFill>
                <a:srgbClr val="931A68"/>
              </a:solidFill>
              <a:latin typeface="Monaco" charset="0"/>
            </a:endParaRPr>
          </a:p>
          <a:p>
            <a:r>
              <a:rPr lang="en-US" sz="1100" dirty="0">
                <a:latin typeface="Monaco" charset="0"/>
              </a:rPr>
              <a:t>  </a:t>
            </a:r>
            <a:r>
              <a:rPr lang="en-US" sz="1100" dirty="0">
                <a:solidFill>
                  <a:srgbClr val="931A68"/>
                </a:solidFill>
                <a:latin typeface="Monaco" charset="0"/>
              </a:rPr>
              <a:t>switch</a:t>
            </a:r>
            <a:r>
              <a:rPr lang="en-US" sz="1100" dirty="0">
                <a:latin typeface="Monaco" charset="0"/>
              </a:rPr>
              <a:t>(</a:t>
            </a:r>
            <a:r>
              <a:rPr lang="en-US" sz="1100" dirty="0" err="1">
                <a:latin typeface="Monaco" charset="0"/>
              </a:rPr>
              <a:t>pt</a:t>
            </a:r>
            <a:r>
              <a:rPr lang="en-US" sz="1100" dirty="0">
                <a:latin typeface="Monaco" charset="0"/>
              </a:rPr>
              <a:t>-&gt;</a:t>
            </a:r>
            <a:r>
              <a:rPr lang="en-US" sz="1100" dirty="0" err="1">
                <a:latin typeface="Monaco" charset="0"/>
              </a:rPr>
              <a:t>lc</a:t>
            </a:r>
            <a:r>
              <a:rPr lang="en-US" sz="1100" dirty="0">
                <a:latin typeface="Monaco" charset="0"/>
              </a:rPr>
              <a:t>) { </a:t>
            </a:r>
            <a:r>
              <a:rPr lang="en-US" sz="1100" dirty="0">
                <a:solidFill>
                  <a:srgbClr val="931A68"/>
                </a:solidFill>
                <a:latin typeface="Monaco" charset="0"/>
              </a:rPr>
              <a:t>case</a:t>
            </a:r>
            <a:r>
              <a:rPr lang="en-US" sz="1100" dirty="0">
                <a:latin typeface="Monaco" charset="0"/>
              </a:rPr>
              <a:t> 0:</a:t>
            </a:r>
          </a:p>
          <a:p>
            <a:br>
              <a:rPr lang="en-US" sz="1100" dirty="0">
                <a:latin typeface="Monaco" charset="0"/>
              </a:rPr>
            </a:br>
            <a:r>
              <a:rPr lang="en-US" sz="1100" dirty="0">
                <a:solidFill>
                  <a:srgbClr val="000000"/>
                </a:solidFill>
                <a:latin typeface="Monaco" charset="0"/>
              </a:rPr>
              <a:t>  </a:t>
            </a:r>
            <a:r>
              <a:rPr lang="en-US" sz="1100" dirty="0" err="1">
                <a:solidFill>
                  <a:srgbClr val="000000"/>
                </a:solidFill>
                <a:latin typeface="Monaco" charset="0"/>
              </a:rPr>
              <a:t>etimer_set</a:t>
            </a:r>
            <a:r>
              <a:rPr lang="en-US" sz="1100" dirty="0">
                <a:solidFill>
                  <a:srgbClr val="000000"/>
                </a:solidFill>
                <a:latin typeface="Monaco" charset="0"/>
              </a:rPr>
              <a:t>(&amp;et, CLOCK_SECOND); </a:t>
            </a:r>
            <a:endParaRPr lang="en-US" sz="1100" dirty="0">
              <a:solidFill>
                <a:srgbClr val="4E9072"/>
              </a:solidFill>
              <a:latin typeface="Monaco" charset="0"/>
            </a:endParaRPr>
          </a:p>
          <a:p>
            <a:r>
              <a:rPr lang="en-US" sz="1100" dirty="0">
                <a:latin typeface="Monaco" charset="0"/>
              </a:rPr>
              <a:t>  </a:t>
            </a:r>
            <a:r>
              <a:rPr lang="en-US" sz="1100" dirty="0">
                <a:solidFill>
                  <a:srgbClr val="931A68"/>
                </a:solidFill>
                <a:latin typeface="Monaco" charset="0"/>
              </a:rPr>
              <a:t>for</a:t>
            </a:r>
            <a:r>
              <a:rPr lang="en-US" sz="1100" dirty="0">
                <a:latin typeface="Monaco" charset="0"/>
              </a:rPr>
              <a:t>(;;) {</a:t>
            </a:r>
          </a:p>
          <a:p>
            <a:r>
              <a:rPr lang="en-US" sz="1100" dirty="0">
                <a:latin typeface="Monaco" charset="0"/>
              </a:rPr>
              <a:t>    </a:t>
            </a:r>
            <a:r>
              <a:rPr lang="en-US" sz="1100" dirty="0" err="1">
                <a:latin typeface="Monaco" charset="0"/>
              </a:rPr>
              <a:t>pt</a:t>
            </a:r>
            <a:r>
              <a:rPr lang="en-US" sz="1100" dirty="0">
                <a:latin typeface="Monaco" charset="0"/>
              </a:rPr>
              <a:t>-&gt;</a:t>
            </a:r>
            <a:r>
              <a:rPr lang="en-US" sz="1100" dirty="0" err="1">
                <a:latin typeface="Monaco" charset="0"/>
              </a:rPr>
              <a:t>lc</a:t>
            </a:r>
            <a:r>
              <a:rPr lang="en-US" sz="1100" dirty="0">
                <a:latin typeface="Monaco" charset="0"/>
              </a:rPr>
              <a:t> = 15; </a:t>
            </a:r>
            <a:r>
              <a:rPr lang="en-US" sz="1100" dirty="0">
                <a:solidFill>
                  <a:srgbClr val="931A68"/>
                </a:solidFill>
                <a:latin typeface="Monaco" charset="0"/>
              </a:rPr>
              <a:t>case</a:t>
            </a:r>
            <a:r>
              <a:rPr lang="en-US" sz="1100" dirty="0">
                <a:latin typeface="Monaco" charset="0"/>
              </a:rPr>
              <a:t> 15: </a:t>
            </a:r>
          </a:p>
          <a:p>
            <a:r>
              <a:rPr lang="en-US" sz="1100" dirty="0">
                <a:solidFill>
                  <a:srgbClr val="931A68"/>
                </a:solidFill>
                <a:latin typeface="Monaco" charset="0"/>
              </a:rPr>
              <a:t>    if</a:t>
            </a:r>
            <a:r>
              <a:rPr lang="en-US" sz="1100" dirty="0">
                <a:latin typeface="Monaco" charset="0"/>
              </a:rPr>
              <a:t> (!(</a:t>
            </a:r>
            <a:r>
              <a:rPr lang="en-US" sz="1100" dirty="0" err="1">
                <a:latin typeface="Monaco" charset="0"/>
              </a:rPr>
              <a:t>etimer_expired</a:t>
            </a:r>
            <a:r>
              <a:rPr lang="en-US" sz="1100" dirty="0">
                <a:latin typeface="Monaco" charset="0"/>
              </a:rPr>
              <a:t>(&amp;et)) {</a:t>
            </a:r>
          </a:p>
          <a:p>
            <a:r>
              <a:rPr lang="en-US" sz="1100" dirty="0">
                <a:latin typeface="Monaco" charset="0"/>
              </a:rPr>
              <a:t>    </a:t>
            </a:r>
            <a:r>
              <a:rPr lang="en-US" sz="1100" dirty="0">
                <a:solidFill>
                  <a:srgbClr val="931A68"/>
                </a:solidFill>
                <a:latin typeface="Monaco" charset="0"/>
              </a:rPr>
              <a:t>return</a:t>
            </a:r>
            <a:r>
              <a:rPr lang="en-US" sz="1100" dirty="0">
                <a:latin typeface="Monaco" charset="0"/>
              </a:rPr>
              <a:t> 0;</a:t>
            </a:r>
          </a:p>
          <a:p>
            <a:r>
              <a:rPr lang="en-US" sz="1100" dirty="0">
                <a:latin typeface="Monaco" charset="0"/>
              </a:rPr>
              <a:t>    }</a:t>
            </a:r>
          </a:p>
          <a:p>
            <a:r>
              <a:rPr lang="en-US" sz="1100" dirty="0">
                <a:solidFill>
                  <a:srgbClr val="000000"/>
                </a:solidFill>
                <a:latin typeface="Monaco" charset="0"/>
              </a:rPr>
              <a:t>    </a:t>
            </a:r>
            <a:r>
              <a:rPr lang="en-US" sz="1100" dirty="0" err="1">
                <a:solidFill>
                  <a:srgbClr val="793D93"/>
                </a:solidFill>
                <a:latin typeface="Monaco" charset="0"/>
              </a:rPr>
              <a:t>printf</a:t>
            </a:r>
            <a:r>
              <a:rPr lang="en-US" sz="1100" dirty="0">
                <a:solidFill>
                  <a:srgbClr val="000000"/>
                </a:solidFill>
                <a:latin typeface="Monaco" charset="0"/>
              </a:rPr>
              <a:t>(</a:t>
            </a:r>
            <a:r>
              <a:rPr lang="en-US" sz="1100" dirty="0">
                <a:solidFill>
                  <a:srgbClr val="3933FF"/>
                </a:solidFill>
                <a:latin typeface="Monaco" charset="0"/>
              </a:rPr>
              <a:t>"Hello, world!\n"</a:t>
            </a:r>
            <a:r>
              <a:rPr lang="en-US" sz="1100" dirty="0">
                <a:solidFill>
                  <a:srgbClr val="000000"/>
                </a:solidFill>
                <a:latin typeface="Monaco" charset="0"/>
              </a:rPr>
              <a:t>);</a:t>
            </a:r>
            <a:endParaRPr lang="en-US" sz="1100" dirty="0">
              <a:solidFill>
                <a:srgbClr val="3933FF"/>
              </a:solidFill>
              <a:latin typeface="Monaco" charset="0"/>
            </a:endParaRPr>
          </a:p>
          <a:p>
            <a:r>
              <a:rPr lang="en-US" sz="1100" dirty="0">
                <a:latin typeface="Monaco" charset="0"/>
              </a:rPr>
              <a:t>    </a:t>
            </a:r>
            <a:r>
              <a:rPr lang="en-US" sz="1100" dirty="0" err="1">
                <a:latin typeface="Monaco" charset="0"/>
              </a:rPr>
              <a:t>etimer_set</a:t>
            </a:r>
            <a:r>
              <a:rPr lang="en-US" sz="1100" dirty="0">
                <a:latin typeface="Monaco" charset="0"/>
              </a:rPr>
              <a:t>(&amp;et, CLOCK_SECOND)</a:t>
            </a:r>
          </a:p>
          <a:p>
            <a:r>
              <a:rPr lang="en-US" sz="1100" dirty="0">
                <a:latin typeface="Monaco" charset="0"/>
              </a:rPr>
              <a:t>  }</a:t>
            </a:r>
          </a:p>
          <a:p>
            <a:endParaRPr lang="en-US" sz="1100" dirty="0">
              <a:latin typeface="Monaco" charset="0"/>
            </a:endParaRPr>
          </a:p>
          <a:p>
            <a:r>
              <a:rPr lang="en-US" sz="1100" dirty="0">
                <a:latin typeface="Monaco" charset="0"/>
              </a:rPr>
              <a:t>  </a:t>
            </a:r>
            <a:r>
              <a:rPr lang="en-US" sz="1100" dirty="0" err="1">
                <a:latin typeface="Monaco" charset="0"/>
              </a:rPr>
              <a:t>pt</a:t>
            </a:r>
            <a:r>
              <a:rPr lang="en-US" sz="1100" dirty="0">
                <a:latin typeface="Monaco" charset="0"/>
              </a:rPr>
              <a:t>-&gt;</a:t>
            </a:r>
            <a:r>
              <a:rPr lang="en-US" sz="1100" u="sng" dirty="0" err="1">
                <a:latin typeface="Monaco" charset="0"/>
              </a:rPr>
              <a:t>lc</a:t>
            </a:r>
            <a:r>
              <a:rPr lang="en-US" sz="1100" dirty="0">
                <a:latin typeface="Monaco" charset="0"/>
              </a:rPr>
              <a:t> = 0; </a:t>
            </a:r>
            <a:r>
              <a:rPr lang="en-US" sz="1100" dirty="0">
                <a:solidFill>
                  <a:srgbClr val="931A68"/>
                </a:solidFill>
                <a:latin typeface="Monaco" charset="0"/>
              </a:rPr>
              <a:t>return</a:t>
            </a:r>
            <a:r>
              <a:rPr lang="en-US" sz="1100" dirty="0">
                <a:latin typeface="Monaco" charset="0"/>
              </a:rPr>
              <a:t> 2;</a:t>
            </a:r>
          </a:p>
          <a:p>
            <a:r>
              <a:rPr lang="en-US" sz="1100" dirty="0">
                <a:latin typeface="Monaco" charset="0"/>
              </a:rPr>
              <a:t>}</a:t>
            </a:r>
            <a:endParaRPr lang="en-US" sz="1100" dirty="0">
              <a:effectLst/>
              <a:latin typeface="Monaco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0553" y="1275755"/>
            <a:ext cx="4475983" cy="24622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100" dirty="0">
                <a:latin typeface="Monaco" charset="0"/>
              </a:rPr>
              <a:t>PROCESS_THREAD(test, </a:t>
            </a:r>
            <a:r>
              <a:rPr lang="en-US" sz="1100" dirty="0" err="1">
                <a:latin typeface="Monaco" charset="0"/>
              </a:rPr>
              <a:t>ev</a:t>
            </a:r>
            <a:r>
              <a:rPr lang="en-US" sz="1100" dirty="0">
                <a:latin typeface="Monaco" charset="0"/>
              </a:rPr>
              <a:t>, data)</a:t>
            </a:r>
          </a:p>
          <a:p>
            <a:r>
              <a:rPr lang="en-US" sz="1100" dirty="0">
                <a:latin typeface="Monaco" charset="0"/>
              </a:rPr>
              <a:t>{</a:t>
            </a:r>
          </a:p>
          <a:p>
            <a:r>
              <a:rPr lang="en-US" sz="1100" dirty="0">
                <a:solidFill>
                  <a:srgbClr val="000000"/>
                </a:solidFill>
                <a:latin typeface="Monaco" charset="0"/>
              </a:rPr>
              <a:t>  </a:t>
            </a:r>
            <a:r>
              <a:rPr lang="en-US" sz="1100" dirty="0">
                <a:solidFill>
                  <a:srgbClr val="931A68"/>
                </a:solidFill>
                <a:latin typeface="Monaco" charset="0"/>
              </a:rPr>
              <a:t>static</a:t>
            </a:r>
            <a:r>
              <a:rPr lang="en-US" sz="1100" dirty="0">
                <a:solidFill>
                  <a:srgbClr val="000000"/>
                </a:solidFill>
                <a:latin typeface="Monaco" charset="0"/>
              </a:rPr>
              <a:t> </a:t>
            </a:r>
            <a:r>
              <a:rPr lang="en-US" sz="1100" dirty="0" err="1">
                <a:solidFill>
                  <a:srgbClr val="931A68"/>
                </a:solidFill>
                <a:latin typeface="Monaco" charset="0"/>
              </a:rPr>
              <a:t>struct</a:t>
            </a:r>
            <a:r>
              <a:rPr lang="en-US" sz="1100" dirty="0">
                <a:solidFill>
                  <a:srgbClr val="000000"/>
                </a:solidFill>
                <a:latin typeface="Monaco" charset="0"/>
              </a:rPr>
              <a:t> </a:t>
            </a:r>
            <a:r>
              <a:rPr lang="en-US" sz="1100" dirty="0" err="1">
                <a:solidFill>
                  <a:srgbClr val="006141"/>
                </a:solidFill>
                <a:latin typeface="Monaco" charset="0"/>
              </a:rPr>
              <a:t>etimer</a:t>
            </a:r>
            <a:r>
              <a:rPr lang="en-US" sz="1100" dirty="0">
                <a:solidFill>
                  <a:srgbClr val="000000"/>
                </a:solidFill>
                <a:latin typeface="Monaco" charset="0"/>
              </a:rPr>
              <a:t> et;</a:t>
            </a:r>
            <a:endParaRPr lang="en-US" sz="1100" dirty="0">
              <a:latin typeface="Monaco" charset="0"/>
            </a:endParaRPr>
          </a:p>
          <a:p>
            <a:r>
              <a:rPr lang="en-US" sz="1100" dirty="0">
                <a:latin typeface="Monaco" charset="0"/>
              </a:rPr>
              <a:t>  PROCESS_BEGIN();</a:t>
            </a:r>
          </a:p>
          <a:p>
            <a:endParaRPr lang="en-US" sz="1100" dirty="0">
              <a:latin typeface="Monaco" charset="0"/>
            </a:endParaRPr>
          </a:p>
          <a:p>
            <a:r>
              <a:rPr lang="en-US" sz="1100" dirty="0">
                <a:solidFill>
                  <a:srgbClr val="000000"/>
                </a:solidFill>
                <a:latin typeface="Monaco" charset="0"/>
              </a:rPr>
              <a:t>  </a:t>
            </a:r>
            <a:r>
              <a:rPr lang="en-US" sz="1100" dirty="0" err="1">
                <a:solidFill>
                  <a:srgbClr val="000000"/>
                </a:solidFill>
                <a:latin typeface="Monaco" charset="0"/>
              </a:rPr>
              <a:t>etimer_set</a:t>
            </a:r>
            <a:r>
              <a:rPr lang="en-US" sz="1100" dirty="0">
                <a:solidFill>
                  <a:srgbClr val="000000"/>
                </a:solidFill>
                <a:latin typeface="Monaco" charset="0"/>
              </a:rPr>
              <a:t>(&amp;et, CLOCK_SECOND); </a:t>
            </a:r>
            <a:endParaRPr lang="en-US" sz="1100" dirty="0">
              <a:solidFill>
                <a:srgbClr val="4E9072"/>
              </a:solidFill>
              <a:latin typeface="Monaco" charset="0"/>
            </a:endParaRPr>
          </a:p>
          <a:p>
            <a:r>
              <a:rPr lang="en-US" sz="1100" dirty="0">
                <a:latin typeface="Monaco" charset="0"/>
              </a:rPr>
              <a:t>  </a:t>
            </a:r>
            <a:r>
              <a:rPr lang="en-US" sz="1100" dirty="0">
                <a:solidFill>
                  <a:srgbClr val="931A68"/>
                </a:solidFill>
                <a:latin typeface="Monaco" charset="0"/>
              </a:rPr>
              <a:t>for</a:t>
            </a:r>
            <a:r>
              <a:rPr lang="en-US" sz="1100" dirty="0">
                <a:latin typeface="Monaco" charset="0"/>
              </a:rPr>
              <a:t>(;;) {</a:t>
            </a:r>
          </a:p>
          <a:p>
            <a:r>
              <a:rPr lang="en-US" sz="1100" dirty="0">
                <a:latin typeface="Monaco" charset="0"/>
              </a:rPr>
              <a:t>    PROCESS_WAIT_EVENT_UNTIL(</a:t>
            </a:r>
            <a:r>
              <a:rPr lang="en-US" sz="1100" dirty="0" err="1">
                <a:latin typeface="Monaco" charset="0"/>
              </a:rPr>
              <a:t>etimer_expired</a:t>
            </a:r>
            <a:r>
              <a:rPr lang="en-US" sz="1100" dirty="0">
                <a:latin typeface="Monaco" charset="0"/>
              </a:rPr>
              <a:t>(&amp;et));</a:t>
            </a:r>
          </a:p>
          <a:p>
            <a:r>
              <a:rPr lang="en-US" sz="1100" dirty="0">
                <a:latin typeface="Monaco" charset="0"/>
              </a:rPr>
              <a:t>    </a:t>
            </a:r>
            <a:r>
              <a:rPr lang="en-US" sz="1100" dirty="0" err="1">
                <a:solidFill>
                  <a:srgbClr val="793D93"/>
                </a:solidFill>
                <a:latin typeface="Monaco" charset="0"/>
              </a:rPr>
              <a:t>printf</a:t>
            </a:r>
            <a:r>
              <a:rPr lang="en-US" sz="1100" dirty="0">
                <a:solidFill>
                  <a:srgbClr val="000000"/>
                </a:solidFill>
                <a:latin typeface="Monaco" charset="0"/>
              </a:rPr>
              <a:t>(</a:t>
            </a:r>
            <a:r>
              <a:rPr lang="en-US" sz="1100" dirty="0">
                <a:solidFill>
                  <a:srgbClr val="3933FF"/>
                </a:solidFill>
                <a:latin typeface="Monaco" charset="0"/>
              </a:rPr>
              <a:t>"Hello, world!\n"</a:t>
            </a:r>
            <a:r>
              <a:rPr lang="en-US" sz="1100" dirty="0">
                <a:solidFill>
                  <a:srgbClr val="000000"/>
                </a:solidFill>
                <a:latin typeface="Monaco" charset="0"/>
              </a:rPr>
              <a:t>);=</a:t>
            </a:r>
          </a:p>
          <a:p>
            <a:r>
              <a:rPr lang="en-US" sz="1100" dirty="0">
                <a:solidFill>
                  <a:srgbClr val="000000"/>
                </a:solidFill>
                <a:latin typeface="Monaco" charset="0"/>
              </a:rPr>
              <a:t>    </a:t>
            </a:r>
            <a:r>
              <a:rPr lang="en-US" sz="1100" dirty="0" err="1">
                <a:solidFill>
                  <a:srgbClr val="000000"/>
                </a:solidFill>
                <a:latin typeface="Monaco" charset="0"/>
              </a:rPr>
              <a:t>etimer_set</a:t>
            </a:r>
            <a:r>
              <a:rPr lang="en-US" sz="1100" dirty="0">
                <a:solidFill>
                  <a:srgbClr val="000000"/>
                </a:solidFill>
                <a:latin typeface="Monaco" charset="0"/>
              </a:rPr>
              <a:t>(&amp;et, CLOCK_SECOND);</a:t>
            </a:r>
            <a:endParaRPr lang="en-US" sz="1100" dirty="0">
              <a:latin typeface="Monaco" charset="0"/>
            </a:endParaRPr>
          </a:p>
          <a:p>
            <a:r>
              <a:rPr lang="en-US" sz="1100" dirty="0">
                <a:latin typeface="Monaco" charset="0"/>
              </a:rPr>
              <a:t>  }</a:t>
            </a:r>
          </a:p>
          <a:p>
            <a:endParaRPr lang="en-US" sz="1100" dirty="0">
              <a:latin typeface="Monaco" charset="0"/>
            </a:endParaRPr>
          </a:p>
          <a:p>
            <a:r>
              <a:rPr lang="en-US" sz="1100" dirty="0">
                <a:latin typeface="Monaco" charset="0"/>
              </a:rPr>
              <a:t>  PROCESS_END();</a:t>
            </a:r>
          </a:p>
          <a:p>
            <a:r>
              <a:rPr lang="en-US" sz="1100" dirty="0">
                <a:latin typeface="Monaco" charset="0"/>
              </a:rPr>
              <a:t>}</a:t>
            </a:r>
            <a:endParaRPr lang="en-US" sz="1100" dirty="0">
              <a:effectLst/>
              <a:latin typeface="Monaco" charset="0"/>
            </a:endParaRPr>
          </a:p>
        </p:txBody>
      </p:sp>
      <p:sp>
        <p:nvSpPr>
          <p:cNvPr id="8" name="Rectangle 11"/>
          <p:cNvSpPr txBox="1">
            <a:spLocks noChangeArrowheads="1"/>
          </p:cNvSpPr>
          <p:nvPr/>
        </p:nvSpPr>
        <p:spPr>
          <a:xfrm>
            <a:off x="288521" y="4130413"/>
            <a:ext cx="8723132" cy="243883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>
              <a:spcBef>
                <a:spcPct val="20000"/>
              </a:spcBef>
              <a:buFont typeface="Arial"/>
              <a:buChar char="•"/>
              <a:defRPr sz="3200" b="1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b="0" dirty="0"/>
              <a:t>What really happens  when resuming:</a:t>
            </a:r>
          </a:p>
          <a:p>
            <a:pPr lvl="1"/>
            <a:r>
              <a:rPr lang="en-US" altLang="en-US" dirty="0"/>
              <a:t>The </a:t>
            </a:r>
            <a:r>
              <a:rPr lang="en-US" altLang="en-US" dirty="0" err="1"/>
              <a:t>protothread</a:t>
            </a:r>
            <a:r>
              <a:rPr lang="en-US" altLang="en-US" dirty="0"/>
              <a:t> function is called again, </a:t>
            </a:r>
            <a:r>
              <a:rPr lang="en-US" altLang="en-US" b="0" dirty="0"/>
              <a:t>and starts over</a:t>
            </a:r>
          </a:p>
          <a:p>
            <a:pPr lvl="1"/>
            <a:r>
              <a:rPr lang="en-US" altLang="en-US" dirty="0"/>
              <a:t>A </a:t>
            </a:r>
            <a:r>
              <a:rPr lang="en-US" altLang="en-US" b="1" dirty="0">
                <a:latin typeface="Courier New" charset="0"/>
                <a:ea typeface="Courier New" charset="0"/>
                <a:cs typeface="Courier New" charset="0"/>
              </a:rPr>
              <a:t>switch</a:t>
            </a:r>
            <a:r>
              <a:rPr lang="en-US" altLang="en-US" dirty="0"/>
              <a:t> statement reads the value of </a:t>
            </a:r>
            <a:r>
              <a:rPr lang="en-US" altLang="en-US" b="1" dirty="0" err="1">
                <a:latin typeface="Courier New" charset="0"/>
                <a:ea typeface="Courier New" charset="0"/>
                <a:cs typeface="Courier New" charset="0"/>
              </a:rPr>
              <a:t>pt</a:t>
            </a:r>
            <a:r>
              <a:rPr lang="en-US" altLang="en-US" b="1" dirty="0">
                <a:latin typeface="Courier New" charset="0"/>
                <a:ea typeface="Courier New" charset="0"/>
                <a:cs typeface="Courier New" charset="0"/>
              </a:rPr>
              <a:t>-&gt;</a:t>
            </a:r>
            <a:r>
              <a:rPr lang="en-US" altLang="en-US" b="1" dirty="0" err="1">
                <a:latin typeface="Courier New" charset="0"/>
                <a:ea typeface="Courier New" charset="0"/>
                <a:cs typeface="Courier New" charset="0"/>
              </a:rPr>
              <a:t>lc</a:t>
            </a:r>
            <a:r>
              <a:rPr lang="en-US" altLang="en-US" b="1" dirty="0">
                <a:latin typeface="Courier New" charset="0"/>
                <a:ea typeface="Courier New" charset="0"/>
                <a:cs typeface="Courier New" charset="0"/>
              </a:rPr>
              <a:t> </a:t>
            </a:r>
          </a:p>
          <a:p>
            <a:pPr lvl="1"/>
            <a:r>
              <a:rPr lang="en-US" altLang="en-US" dirty="0"/>
              <a:t>The execution jumps to the </a:t>
            </a:r>
            <a:r>
              <a:rPr lang="en-US" altLang="en-US" b="1" dirty="0">
                <a:latin typeface="Courier New" charset="0"/>
                <a:ea typeface="Courier New" charset="0"/>
                <a:cs typeface="Courier New" charset="0"/>
              </a:rPr>
              <a:t>case: </a:t>
            </a:r>
            <a:r>
              <a:rPr lang="en-US" altLang="en-US" dirty="0"/>
              <a:t>corresponding to where the execution yielded</a:t>
            </a:r>
          </a:p>
          <a:p>
            <a:r>
              <a:rPr lang="en-US" altLang="en-US" b="0" dirty="0"/>
              <a:t>Therefore, local variables need to be </a:t>
            </a:r>
            <a:r>
              <a:rPr lang="en-US" altLang="en-US" dirty="0">
                <a:latin typeface="Courier New" charset="0"/>
                <a:ea typeface="Courier New" charset="0"/>
                <a:cs typeface="Courier New" charset="0"/>
              </a:rPr>
              <a:t>static</a:t>
            </a:r>
            <a:r>
              <a:rPr lang="en-US" altLang="en-US" b="0" dirty="0"/>
              <a:t>, or they get re-initialized every time the </a:t>
            </a:r>
            <a:r>
              <a:rPr lang="en-US" altLang="en-US" b="0" dirty="0" err="1"/>
              <a:t>protothread</a:t>
            </a:r>
            <a:r>
              <a:rPr lang="en-US" altLang="en-US" b="0" dirty="0"/>
              <a:t> resumes</a:t>
            </a:r>
          </a:p>
          <a:p>
            <a:pPr lvl="1"/>
            <a:r>
              <a:rPr lang="en-US" altLang="en-US" b="1" dirty="0"/>
              <a:t>No free lunches</a:t>
            </a:r>
            <a:r>
              <a:rPr lang="en-US" altLang="en-US" dirty="0"/>
              <a:t>: they consume memory also when the </a:t>
            </a:r>
            <a:r>
              <a:rPr lang="en-US" altLang="en-US" dirty="0" err="1"/>
              <a:t>protothread</a:t>
            </a:r>
            <a:r>
              <a:rPr lang="en-US" altLang="en-US" dirty="0"/>
              <a:t> is not executing!</a:t>
            </a:r>
            <a:endParaRPr lang="en-US" altLang="en-US" b="0" dirty="0"/>
          </a:p>
          <a:p>
            <a:r>
              <a:rPr lang="en-US" altLang="en-US" b="0" dirty="0"/>
              <a:t>Do not use </a:t>
            </a:r>
            <a:r>
              <a:rPr lang="en-US" altLang="en-US" dirty="0">
                <a:latin typeface="Courier New" charset="0"/>
                <a:ea typeface="Courier New" charset="0"/>
                <a:cs typeface="Courier New" charset="0"/>
              </a:rPr>
              <a:t>switch</a:t>
            </a:r>
            <a:r>
              <a:rPr lang="en-US" altLang="en-US" b="0" dirty="0"/>
              <a:t> inside </a:t>
            </a:r>
            <a:r>
              <a:rPr lang="en-US" altLang="en-US" b="0" dirty="0" err="1"/>
              <a:t>protothreads</a:t>
            </a:r>
            <a:r>
              <a:rPr lang="en-US" altLang="en-US" b="0" dirty="0"/>
              <a:t>, or you will mess things up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021305" y="1722328"/>
            <a:ext cx="5558590" cy="202725"/>
            <a:chOff x="2021305" y="1722328"/>
            <a:chExt cx="5558590" cy="202725"/>
          </a:xfrm>
        </p:grpSpPr>
        <p:sp>
          <p:nvSpPr>
            <p:cNvPr id="10" name="Rounded Rectangle 20"/>
            <p:cNvSpPr>
              <a:spLocks noChangeArrowheads="1"/>
            </p:cNvSpPr>
            <p:nvPr/>
          </p:nvSpPr>
          <p:spPr bwMode="auto">
            <a:xfrm>
              <a:off x="5410973" y="1722328"/>
              <a:ext cx="2168922" cy="202725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5" name="Straight Arrow Connector 4"/>
            <p:cNvCxnSpPr>
              <a:endCxn id="10" idx="1"/>
            </p:cNvCxnSpPr>
            <p:nvPr/>
          </p:nvCxnSpPr>
          <p:spPr>
            <a:xfrm flipV="1">
              <a:off x="2021305" y="1823691"/>
              <a:ext cx="3389668" cy="10136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650087" y="2420905"/>
            <a:ext cx="3519356" cy="647148"/>
            <a:chOff x="4650087" y="2420905"/>
            <a:chExt cx="3519356" cy="647148"/>
          </a:xfrm>
        </p:grpSpPr>
        <p:sp>
          <p:nvSpPr>
            <p:cNvPr id="9" name="Rounded Rectangle 20"/>
            <p:cNvSpPr>
              <a:spLocks noChangeArrowheads="1"/>
            </p:cNvSpPr>
            <p:nvPr/>
          </p:nvSpPr>
          <p:spPr bwMode="auto">
            <a:xfrm>
              <a:off x="5583425" y="2420905"/>
              <a:ext cx="2586018" cy="647148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4650087" y="2605670"/>
              <a:ext cx="933338" cy="13880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6894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Protothreads: Events</a:t>
            </a:r>
          </a:p>
        </p:txBody>
      </p:sp>
      <p:sp>
        <p:nvSpPr>
          <p:cNvPr id="6" name="Rectangle 11"/>
          <p:cNvSpPr txBox="1">
            <a:spLocks noChangeArrowheads="1"/>
          </p:cNvSpPr>
          <p:nvPr/>
        </p:nvSpPr>
        <p:spPr>
          <a:xfrm>
            <a:off x="288522" y="1344614"/>
            <a:ext cx="3403802" cy="4827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ct val="20000"/>
              </a:spcBef>
              <a:buFont typeface="Arial"/>
              <a:buChar char="•"/>
              <a:defRPr sz="3200" b="1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b="0" dirty="0">
                <a:latin typeface="Arial" panose="020B0604020202020204" pitchFamily="34" charset="0"/>
                <a:ea typeface="Courier New" charset="0"/>
                <a:cs typeface="Arial" panose="020B0604020202020204" pitchFamily="34" charset="0"/>
              </a:rPr>
              <a:t>Events used to 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ea typeface="Courier New" charset="0"/>
                <a:cs typeface="Arial" panose="020B0604020202020204" pitchFamily="34" charset="0"/>
              </a:rPr>
              <a:t>Exchange data among protothreads 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ea typeface="Courier New" charset="0"/>
                <a:cs typeface="Arial" panose="020B0604020202020204" pitchFamily="34" charset="0"/>
              </a:rPr>
              <a:t>Achieve cooperative scheduling</a:t>
            </a:r>
            <a:endParaRPr lang="en-US" alt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2AC664-76F0-D242-974C-291DEA311775}"/>
              </a:ext>
            </a:extLst>
          </p:cNvPr>
          <p:cNvSpPr/>
          <p:nvPr/>
        </p:nvSpPr>
        <p:spPr>
          <a:xfrm>
            <a:off x="4027402" y="958617"/>
            <a:ext cx="4982901" cy="24622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1100" dirty="0">
                <a:latin typeface="Monaco" pitchFamily="2" charset="77"/>
              </a:rPr>
              <a:t>PROCESS_THREAD(</a:t>
            </a:r>
            <a:r>
              <a:rPr lang="it-IT" sz="1100" dirty="0" err="1">
                <a:latin typeface="Monaco" pitchFamily="2" charset="77"/>
              </a:rPr>
              <a:t>ping_process</a:t>
            </a:r>
            <a:r>
              <a:rPr lang="it-IT" sz="1100" dirty="0">
                <a:latin typeface="Monaco" pitchFamily="2" charset="77"/>
              </a:rPr>
              <a:t>, </a:t>
            </a:r>
            <a:r>
              <a:rPr lang="it-IT" sz="1100" dirty="0" err="1">
                <a:latin typeface="Monaco" pitchFamily="2" charset="77"/>
              </a:rPr>
              <a:t>ev</a:t>
            </a:r>
            <a:r>
              <a:rPr lang="it-IT" sz="1100" dirty="0">
                <a:latin typeface="Monaco" pitchFamily="2" charset="77"/>
              </a:rPr>
              <a:t>, data)</a:t>
            </a:r>
          </a:p>
          <a:p>
            <a:r>
              <a:rPr lang="it-IT" sz="1100" dirty="0">
                <a:latin typeface="Monaco" pitchFamily="2" charset="77"/>
              </a:rPr>
              <a:t>{</a:t>
            </a:r>
          </a:p>
          <a:p>
            <a:r>
              <a:rPr lang="it-IT" sz="1100" dirty="0">
                <a:solidFill>
                  <a:srgbClr val="000000"/>
                </a:solidFill>
                <a:latin typeface="Monaco" pitchFamily="2" charset="77"/>
              </a:rPr>
              <a:t>  </a:t>
            </a:r>
            <a:r>
              <a:rPr lang="it-IT" sz="1100" dirty="0" err="1">
                <a:solidFill>
                  <a:srgbClr val="931A68"/>
                </a:solidFill>
                <a:latin typeface="Monaco" pitchFamily="2" charset="77"/>
              </a:rPr>
              <a:t>static</a:t>
            </a:r>
            <a:r>
              <a:rPr lang="it-IT" sz="1100" dirty="0">
                <a:solidFill>
                  <a:srgbClr val="000000"/>
                </a:solidFill>
                <a:latin typeface="Monaco" pitchFamily="2" charset="77"/>
              </a:rPr>
              <a:t> </a:t>
            </a:r>
            <a:r>
              <a:rPr lang="it-IT" sz="1100" dirty="0" err="1">
                <a:solidFill>
                  <a:srgbClr val="931A68"/>
                </a:solidFill>
                <a:latin typeface="Monaco" pitchFamily="2" charset="77"/>
              </a:rPr>
              <a:t>struct</a:t>
            </a:r>
            <a:r>
              <a:rPr lang="it-IT" sz="1100" dirty="0">
                <a:solidFill>
                  <a:srgbClr val="000000"/>
                </a:solidFill>
                <a:latin typeface="Monaco" pitchFamily="2" charset="77"/>
              </a:rPr>
              <a:t> </a:t>
            </a:r>
            <a:r>
              <a:rPr lang="it-IT" sz="1100" dirty="0" err="1">
                <a:solidFill>
                  <a:srgbClr val="006141"/>
                </a:solidFill>
                <a:latin typeface="Monaco" pitchFamily="2" charset="77"/>
              </a:rPr>
              <a:t>etimer</a:t>
            </a:r>
            <a:r>
              <a:rPr lang="it-IT" sz="1100" dirty="0">
                <a:solidFill>
                  <a:srgbClr val="000000"/>
                </a:solidFill>
                <a:latin typeface="Monaco" pitchFamily="2" charset="77"/>
              </a:rPr>
              <a:t> timer;</a:t>
            </a:r>
            <a:endParaRPr lang="it-IT" sz="1100" dirty="0">
              <a:solidFill>
                <a:srgbClr val="931A68"/>
              </a:solidFill>
              <a:latin typeface="Monaco" pitchFamily="2" charset="77"/>
            </a:endParaRPr>
          </a:p>
          <a:p>
            <a:br>
              <a:rPr lang="it-IT" sz="1100" dirty="0">
                <a:latin typeface="Monaco" pitchFamily="2" charset="77"/>
              </a:rPr>
            </a:br>
            <a:endParaRPr lang="it-IT" sz="1100" dirty="0">
              <a:latin typeface="Monaco" pitchFamily="2" charset="77"/>
            </a:endParaRPr>
          </a:p>
          <a:p>
            <a:r>
              <a:rPr lang="it-IT" sz="1100" dirty="0">
                <a:latin typeface="Monaco" pitchFamily="2" charset="77"/>
              </a:rPr>
              <a:t>  PROCESS_BEGIN();</a:t>
            </a:r>
          </a:p>
          <a:p>
            <a:br>
              <a:rPr lang="it-IT" sz="1100" dirty="0">
                <a:latin typeface="Monaco" pitchFamily="2" charset="77"/>
              </a:rPr>
            </a:br>
            <a:r>
              <a:rPr lang="it-IT" sz="1100" dirty="0">
                <a:solidFill>
                  <a:srgbClr val="000000"/>
                </a:solidFill>
                <a:latin typeface="Monaco" pitchFamily="2" charset="77"/>
              </a:rPr>
              <a:t>  </a:t>
            </a:r>
            <a:r>
              <a:rPr lang="it-IT" sz="1100" dirty="0">
                <a:solidFill>
                  <a:srgbClr val="4E9072"/>
                </a:solidFill>
                <a:latin typeface="Monaco" pitchFamily="2" charset="77"/>
              </a:rPr>
              <a:t>/* Start the </a:t>
            </a:r>
            <a:r>
              <a:rPr lang="it-IT" sz="1100" dirty="0" err="1">
                <a:solidFill>
                  <a:srgbClr val="4E9072"/>
                </a:solidFill>
                <a:latin typeface="Monaco" pitchFamily="2" charset="77"/>
              </a:rPr>
              <a:t>ping</a:t>
            </a:r>
            <a:r>
              <a:rPr lang="it-IT" sz="1100" dirty="0">
                <a:solidFill>
                  <a:srgbClr val="4E9072"/>
                </a:solidFill>
                <a:latin typeface="Monaco" pitchFamily="2" charset="77"/>
              </a:rPr>
              <a:t> </a:t>
            </a:r>
            <a:r>
              <a:rPr lang="it-IT" sz="1100" dirty="0" err="1">
                <a:solidFill>
                  <a:srgbClr val="4E9072"/>
                </a:solidFill>
                <a:latin typeface="Monaco" pitchFamily="2" charset="77"/>
              </a:rPr>
              <a:t>pong</a:t>
            </a:r>
            <a:r>
              <a:rPr lang="it-IT" sz="1100" dirty="0">
                <a:solidFill>
                  <a:srgbClr val="4E9072"/>
                </a:solidFill>
                <a:latin typeface="Monaco" pitchFamily="2" charset="77"/>
              </a:rPr>
              <a:t>... */</a:t>
            </a:r>
          </a:p>
          <a:p>
            <a:r>
              <a:rPr lang="it-IT" sz="1100" dirty="0">
                <a:latin typeface="Monaco" pitchFamily="2" charset="77"/>
              </a:rPr>
              <a:t>  </a:t>
            </a:r>
            <a:r>
              <a:rPr lang="it-IT" sz="1100" dirty="0" err="1">
                <a:latin typeface="Monaco" pitchFamily="2" charset="77"/>
              </a:rPr>
              <a:t>ping_event</a:t>
            </a:r>
            <a:r>
              <a:rPr lang="it-IT" sz="1100" dirty="0">
                <a:latin typeface="Monaco" pitchFamily="2" charset="77"/>
              </a:rPr>
              <a:t>=</a:t>
            </a:r>
            <a:r>
              <a:rPr lang="it-IT" sz="1100" dirty="0" err="1">
                <a:latin typeface="Monaco" pitchFamily="2" charset="77"/>
              </a:rPr>
              <a:t>process_alloc_event</a:t>
            </a:r>
            <a:r>
              <a:rPr lang="it-IT" sz="1100" dirty="0">
                <a:latin typeface="Monaco" pitchFamily="2" charset="77"/>
              </a:rPr>
              <a:t>();</a:t>
            </a:r>
          </a:p>
          <a:p>
            <a:r>
              <a:rPr lang="it-IT" sz="1100" dirty="0">
                <a:latin typeface="Monaco" pitchFamily="2" charset="77"/>
              </a:rPr>
              <a:t>  </a:t>
            </a:r>
            <a:r>
              <a:rPr lang="it-IT" sz="1100" dirty="0" err="1">
                <a:solidFill>
                  <a:srgbClr val="000000"/>
                </a:solidFill>
                <a:latin typeface="Monaco" pitchFamily="2" charset="77"/>
              </a:rPr>
              <a:t>printf</a:t>
            </a:r>
            <a:r>
              <a:rPr lang="it-IT" sz="1100" dirty="0">
                <a:solidFill>
                  <a:srgbClr val="000000"/>
                </a:solidFill>
                <a:latin typeface="Monaco" pitchFamily="2" charset="77"/>
              </a:rPr>
              <a:t>(</a:t>
            </a:r>
            <a:r>
              <a:rPr lang="it-IT" sz="1100" dirty="0">
                <a:solidFill>
                  <a:srgbClr val="3933FF"/>
                </a:solidFill>
                <a:latin typeface="Monaco" pitchFamily="2" charset="77"/>
              </a:rPr>
              <a:t>"</a:t>
            </a:r>
            <a:r>
              <a:rPr lang="it-IT" sz="1100" dirty="0" err="1">
                <a:solidFill>
                  <a:srgbClr val="3933FF"/>
                </a:solidFill>
                <a:latin typeface="Monaco" pitchFamily="2" charset="77"/>
              </a:rPr>
              <a:t>Sent</a:t>
            </a:r>
            <a:r>
              <a:rPr lang="it-IT" sz="1100" dirty="0">
                <a:solidFill>
                  <a:srgbClr val="3933FF"/>
                </a:solidFill>
                <a:latin typeface="Monaco" pitchFamily="2" charset="77"/>
              </a:rPr>
              <a:t> the first </a:t>
            </a:r>
            <a:r>
              <a:rPr lang="it-IT" sz="1100" dirty="0" err="1">
                <a:solidFill>
                  <a:srgbClr val="3933FF"/>
                </a:solidFill>
                <a:latin typeface="Monaco" pitchFamily="2" charset="77"/>
              </a:rPr>
              <a:t>ping</a:t>
            </a:r>
            <a:r>
              <a:rPr lang="it-IT" sz="1100" dirty="0">
                <a:solidFill>
                  <a:srgbClr val="3933FF"/>
                </a:solidFill>
                <a:latin typeface="Monaco" pitchFamily="2" charset="77"/>
              </a:rPr>
              <a:t>!\</a:t>
            </a:r>
            <a:r>
              <a:rPr lang="it-IT" sz="1100" dirty="0" err="1">
                <a:solidFill>
                  <a:srgbClr val="3933FF"/>
                </a:solidFill>
                <a:latin typeface="Monaco" pitchFamily="2" charset="77"/>
              </a:rPr>
              <a:t>n</a:t>
            </a:r>
            <a:r>
              <a:rPr lang="it-IT" sz="1100" dirty="0">
                <a:solidFill>
                  <a:srgbClr val="3933FF"/>
                </a:solidFill>
                <a:latin typeface="Monaco" pitchFamily="2" charset="77"/>
              </a:rPr>
              <a:t>"</a:t>
            </a:r>
            <a:r>
              <a:rPr lang="it-IT" sz="1100" dirty="0">
                <a:solidFill>
                  <a:srgbClr val="000000"/>
                </a:solidFill>
                <a:latin typeface="Monaco" pitchFamily="2" charset="77"/>
              </a:rPr>
              <a:t>);</a:t>
            </a:r>
          </a:p>
          <a:p>
            <a:r>
              <a:rPr lang="it-IT" sz="1100" dirty="0">
                <a:latin typeface="Monaco" pitchFamily="2" charset="77"/>
              </a:rPr>
              <a:t>  </a:t>
            </a:r>
            <a:r>
              <a:rPr lang="it-IT" sz="1100" dirty="0" err="1">
                <a:latin typeface="Monaco" pitchFamily="2" charset="77"/>
              </a:rPr>
              <a:t>process_post</a:t>
            </a:r>
            <a:r>
              <a:rPr lang="it-IT" sz="1100" dirty="0">
                <a:latin typeface="Monaco" pitchFamily="2" charset="77"/>
              </a:rPr>
              <a:t>(&amp;</a:t>
            </a:r>
            <a:r>
              <a:rPr lang="it-IT" sz="1100" dirty="0" err="1">
                <a:latin typeface="Monaco" pitchFamily="2" charset="77"/>
              </a:rPr>
              <a:t>pong_process</a:t>
            </a:r>
            <a:r>
              <a:rPr lang="it-IT" sz="1100" dirty="0">
                <a:latin typeface="Monaco" pitchFamily="2" charset="77"/>
              </a:rPr>
              <a:t>, </a:t>
            </a:r>
            <a:r>
              <a:rPr lang="it-IT" sz="1100" dirty="0" err="1">
                <a:latin typeface="Monaco" pitchFamily="2" charset="77"/>
              </a:rPr>
              <a:t>ping_event</a:t>
            </a:r>
            <a:r>
              <a:rPr lang="it-IT" sz="1100" dirty="0">
                <a:latin typeface="Monaco" pitchFamily="2" charset="77"/>
              </a:rPr>
              <a:t>, &amp;</a:t>
            </a:r>
            <a:r>
              <a:rPr lang="it-IT" sz="1100" dirty="0" err="1">
                <a:latin typeface="Monaco" pitchFamily="2" charset="77"/>
              </a:rPr>
              <a:t>count</a:t>
            </a:r>
            <a:r>
              <a:rPr lang="it-IT" sz="1100" dirty="0">
                <a:latin typeface="Monaco" pitchFamily="2" charset="77"/>
              </a:rPr>
              <a:t>);</a:t>
            </a:r>
          </a:p>
          <a:p>
            <a:r>
              <a:rPr lang="it-IT" sz="1100" dirty="0">
                <a:solidFill>
                  <a:srgbClr val="000000"/>
                </a:solidFill>
                <a:latin typeface="Monaco" pitchFamily="2" charset="77"/>
              </a:rPr>
              <a:t> </a:t>
            </a:r>
            <a:endParaRPr lang="it-IT" sz="1100" dirty="0">
              <a:solidFill>
                <a:srgbClr val="3933FF"/>
              </a:solidFill>
              <a:effectLst/>
              <a:latin typeface="Monaco" pitchFamily="2" charset="77"/>
            </a:endParaRPr>
          </a:p>
          <a:p>
            <a:r>
              <a:rPr lang="it-IT" sz="1100" dirty="0">
                <a:latin typeface="Monaco" pitchFamily="2" charset="77"/>
              </a:rPr>
              <a:t>  // …</a:t>
            </a:r>
          </a:p>
          <a:p>
            <a:endParaRPr lang="it-IT" sz="1100" dirty="0">
              <a:solidFill>
                <a:srgbClr val="3933FF"/>
              </a:solidFill>
              <a:effectLst/>
              <a:latin typeface="Monaco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D344AB-7730-BE40-B66A-023716C1BB93}"/>
              </a:ext>
            </a:extLst>
          </p:cNvPr>
          <p:cNvSpPr/>
          <p:nvPr/>
        </p:nvSpPr>
        <p:spPr>
          <a:xfrm>
            <a:off x="4027402" y="3540710"/>
            <a:ext cx="4982901" cy="24622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1100" dirty="0">
                <a:latin typeface="Monaco" pitchFamily="2" charset="77"/>
              </a:rPr>
              <a:t>PROCESS_THREAD(</a:t>
            </a:r>
            <a:r>
              <a:rPr lang="it-IT" sz="1100" dirty="0" err="1">
                <a:latin typeface="Monaco" pitchFamily="2" charset="77"/>
              </a:rPr>
              <a:t>pong_process</a:t>
            </a:r>
            <a:r>
              <a:rPr lang="it-IT" sz="1100" dirty="0">
                <a:latin typeface="Monaco" pitchFamily="2" charset="77"/>
              </a:rPr>
              <a:t>, </a:t>
            </a:r>
            <a:r>
              <a:rPr lang="it-IT" sz="1100" dirty="0" err="1">
                <a:latin typeface="Monaco" pitchFamily="2" charset="77"/>
              </a:rPr>
              <a:t>ev</a:t>
            </a:r>
            <a:r>
              <a:rPr lang="it-IT" sz="1100" dirty="0">
                <a:latin typeface="Monaco" pitchFamily="2" charset="77"/>
              </a:rPr>
              <a:t>, data)</a:t>
            </a:r>
          </a:p>
          <a:p>
            <a:r>
              <a:rPr lang="it-IT" sz="1100" dirty="0">
                <a:latin typeface="Monaco" pitchFamily="2" charset="77"/>
              </a:rPr>
              <a:t>{</a:t>
            </a:r>
          </a:p>
          <a:p>
            <a:r>
              <a:rPr lang="it-IT" sz="1100" dirty="0">
                <a:latin typeface="Monaco" pitchFamily="2" charset="77"/>
              </a:rPr>
              <a:t>    // …	</a:t>
            </a:r>
            <a:br>
              <a:rPr lang="it-IT" sz="1100" dirty="0">
                <a:latin typeface="Monaco" pitchFamily="2" charset="77"/>
              </a:rPr>
            </a:br>
            <a:r>
              <a:rPr lang="it-IT" sz="1100" dirty="0">
                <a:latin typeface="Monaco" pitchFamily="2" charset="77"/>
              </a:rPr>
              <a:t>    PROCESS_WAIT_EVENT();</a:t>
            </a:r>
            <a:br>
              <a:rPr lang="it-IT" sz="1100" dirty="0">
                <a:latin typeface="Monaco" pitchFamily="2" charset="77"/>
              </a:rPr>
            </a:br>
            <a:r>
              <a:rPr lang="it-IT" sz="1100" dirty="0">
                <a:latin typeface="Monaco" pitchFamily="2" charset="77"/>
              </a:rPr>
              <a:t>    </a:t>
            </a:r>
            <a:r>
              <a:rPr lang="it-IT" sz="1100" dirty="0" err="1">
                <a:solidFill>
                  <a:srgbClr val="931A68"/>
                </a:solidFill>
                <a:latin typeface="Monaco" pitchFamily="2" charset="77"/>
              </a:rPr>
              <a:t>if</a:t>
            </a:r>
            <a:r>
              <a:rPr lang="it-IT" sz="1100" dirty="0">
                <a:latin typeface="Monaco" pitchFamily="2" charset="77"/>
              </a:rPr>
              <a:t> (</a:t>
            </a:r>
            <a:r>
              <a:rPr lang="it-IT" sz="1100" dirty="0" err="1">
                <a:latin typeface="Monaco" pitchFamily="2" charset="77"/>
              </a:rPr>
              <a:t>ev</a:t>
            </a:r>
            <a:r>
              <a:rPr lang="it-IT" sz="1100" dirty="0">
                <a:latin typeface="Monaco" pitchFamily="2" charset="77"/>
              </a:rPr>
              <a:t> == </a:t>
            </a:r>
            <a:r>
              <a:rPr lang="it-IT" sz="1100" dirty="0" err="1">
                <a:latin typeface="Monaco" pitchFamily="2" charset="77"/>
              </a:rPr>
              <a:t>ping_event</a:t>
            </a:r>
            <a:r>
              <a:rPr lang="it-IT" sz="1100" dirty="0">
                <a:latin typeface="Monaco" pitchFamily="2" charset="77"/>
              </a:rPr>
              <a:t>) {</a:t>
            </a:r>
          </a:p>
          <a:p>
            <a:r>
              <a:rPr lang="it-IT" sz="1100" dirty="0">
                <a:latin typeface="Monaco" pitchFamily="2" charset="77"/>
              </a:rPr>
              <a:t>      </a:t>
            </a:r>
            <a:r>
              <a:rPr lang="it-IT" sz="1100" dirty="0" err="1">
                <a:latin typeface="Monaco" pitchFamily="2" charset="77"/>
              </a:rPr>
              <a:t>printf</a:t>
            </a:r>
            <a:r>
              <a:rPr lang="it-IT" sz="1100" dirty="0">
                <a:latin typeface="Monaco" pitchFamily="2" charset="77"/>
              </a:rPr>
              <a:t>(</a:t>
            </a:r>
            <a:r>
              <a:rPr lang="it-IT" sz="1100" dirty="0">
                <a:solidFill>
                  <a:srgbClr val="3933FF"/>
                </a:solidFill>
                <a:latin typeface="Monaco" pitchFamily="2" charset="77"/>
              </a:rPr>
              <a:t>"Got a </a:t>
            </a:r>
            <a:r>
              <a:rPr lang="it-IT" sz="1100" dirty="0" err="1">
                <a:solidFill>
                  <a:srgbClr val="3933FF"/>
                </a:solidFill>
                <a:latin typeface="Monaco" pitchFamily="2" charset="77"/>
              </a:rPr>
              <a:t>ping</a:t>
            </a:r>
            <a:r>
              <a:rPr lang="it-IT" sz="1100" dirty="0">
                <a:solidFill>
                  <a:srgbClr val="3933FF"/>
                </a:solidFill>
                <a:latin typeface="Monaco" pitchFamily="2" charset="77"/>
              </a:rPr>
              <a:t>: %d!\</a:t>
            </a:r>
            <a:r>
              <a:rPr lang="it-IT" sz="1100" dirty="0" err="1">
                <a:solidFill>
                  <a:srgbClr val="3933FF"/>
                </a:solidFill>
                <a:latin typeface="Monaco" pitchFamily="2" charset="77"/>
              </a:rPr>
              <a:t>n</a:t>
            </a:r>
            <a:r>
              <a:rPr lang="it-IT" sz="1100" dirty="0">
                <a:solidFill>
                  <a:srgbClr val="3933FF"/>
                </a:solidFill>
                <a:latin typeface="Monaco" pitchFamily="2" charset="77"/>
              </a:rPr>
              <a:t>"</a:t>
            </a:r>
            <a:r>
              <a:rPr lang="it-IT" sz="1100" dirty="0">
                <a:latin typeface="Monaco" pitchFamily="2" charset="77"/>
              </a:rPr>
              <a:t>,*(</a:t>
            </a:r>
            <a:r>
              <a:rPr lang="it-IT" sz="1100" dirty="0" err="1">
                <a:solidFill>
                  <a:srgbClr val="931A68"/>
                </a:solidFill>
                <a:latin typeface="Monaco" pitchFamily="2" charset="77"/>
              </a:rPr>
              <a:t>int</a:t>
            </a:r>
            <a:r>
              <a:rPr lang="it-IT" sz="1100" dirty="0">
                <a:latin typeface="Monaco" pitchFamily="2" charset="77"/>
              </a:rPr>
              <a:t>*)data);</a:t>
            </a:r>
          </a:p>
          <a:p>
            <a:r>
              <a:rPr lang="it-IT" sz="1100" dirty="0">
                <a:latin typeface="Monaco" pitchFamily="2" charset="77"/>
              </a:rPr>
              <a:t>      </a:t>
            </a:r>
            <a:r>
              <a:rPr lang="it-IT" sz="1100" dirty="0" err="1">
                <a:latin typeface="Monaco" pitchFamily="2" charset="77"/>
              </a:rPr>
              <a:t>process_post</a:t>
            </a:r>
            <a:r>
              <a:rPr lang="it-IT" sz="1100" dirty="0">
                <a:latin typeface="Monaco" pitchFamily="2" charset="77"/>
              </a:rPr>
              <a:t>(&amp;</a:t>
            </a:r>
            <a:r>
              <a:rPr lang="it-IT" sz="1100" dirty="0" err="1">
                <a:latin typeface="Monaco" pitchFamily="2" charset="77"/>
              </a:rPr>
              <a:t>ping_process</a:t>
            </a:r>
            <a:r>
              <a:rPr lang="it-IT" sz="1100" dirty="0">
                <a:latin typeface="Monaco" pitchFamily="2" charset="77"/>
              </a:rPr>
              <a:t>, </a:t>
            </a:r>
            <a:r>
              <a:rPr lang="it-IT" sz="1100" dirty="0" err="1">
                <a:latin typeface="Monaco" pitchFamily="2" charset="77"/>
              </a:rPr>
              <a:t>pong_event</a:t>
            </a:r>
            <a:r>
              <a:rPr lang="it-IT" sz="1100" dirty="0">
                <a:latin typeface="Monaco" pitchFamily="2" charset="77"/>
              </a:rPr>
              <a:t>, &amp;</a:t>
            </a:r>
            <a:r>
              <a:rPr lang="it-IT" sz="1100" dirty="0" err="1">
                <a:latin typeface="Monaco" pitchFamily="2" charset="77"/>
              </a:rPr>
              <a:t>count</a:t>
            </a:r>
            <a:r>
              <a:rPr lang="it-IT" sz="1100" dirty="0">
                <a:latin typeface="Monaco" pitchFamily="2" charset="77"/>
              </a:rPr>
              <a:t>);</a:t>
            </a:r>
          </a:p>
          <a:p>
            <a:r>
              <a:rPr lang="it-IT" sz="1100" dirty="0">
                <a:solidFill>
                  <a:srgbClr val="000000"/>
                </a:solidFill>
                <a:latin typeface="Monaco" pitchFamily="2" charset="77"/>
              </a:rPr>
              <a:t>      </a:t>
            </a:r>
            <a:r>
              <a:rPr lang="it-IT" sz="1100" dirty="0" err="1">
                <a:solidFill>
                  <a:srgbClr val="000000"/>
                </a:solidFill>
                <a:latin typeface="Monaco" pitchFamily="2" charset="77"/>
              </a:rPr>
              <a:t>printf</a:t>
            </a:r>
            <a:r>
              <a:rPr lang="it-IT" sz="1100" dirty="0">
                <a:solidFill>
                  <a:srgbClr val="000000"/>
                </a:solidFill>
                <a:latin typeface="Monaco" pitchFamily="2" charset="77"/>
              </a:rPr>
              <a:t>(</a:t>
            </a:r>
            <a:r>
              <a:rPr lang="it-IT" sz="1100" dirty="0">
                <a:solidFill>
                  <a:srgbClr val="3933FF"/>
                </a:solidFill>
                <a:latin typeface="Monaco" pitchFamily="2" charset="77"/>
              </a:rPr>
              <a:t>"</a:t>
            </a:r>
            <a:r>
              <a:rPr lang="it-IT" sz="1100" dirty="0" err="1">
                <a:solidFill>
                  <a:srgbClr val="3933FF"/>
                </a:solidFill>
                <a:latin typeface="Monaco" pitchFamily="2" charset="77"/>
              </a:rPr>
              <a:t>Sent</a:t>
            </a:r>
            <a:r>
              <a:rPr lang="it-IT" sz="1100" dirty="0">
                <a:solidFill>
                  <a:srgbClr val="3933FF"/>
                </a:solidFill>
                <a:latin typeface="Monaco" pitchFamily="2" charset="77"/>
              </a:rPr>
              <a:t> a </a:t>
            </a:r>
            <a:r>
              <a:rPr lang="it-IT" sz="1100" dirty="0" err="1">
                <a:solidFill>
                  <a:srgbClr val="3933FF"/>
                </a:solidFill>
                <a:latin typeface="Monaco" pitchFamily="2" charset="77"/>
              </a:rPr>
              <a:t>pong</a:t>
            </a:r>
            <a:r>
              <a:rPr lang="it-IT" sz="1100" dirty="0">
                <a:solidFill>
                  <a:srgbClr val="3933FF"/>
                </a:solidFill>
                <a:latin typeface="Monaco" pitchFamily="2" charset="77"/>
              </a:rPr>
              <a:t> </a:t>
            </a:r>
            <a:r>
              <a:rPr lang="it-IT" sz="1100" dirty="0" err="1">
                <a:solidFill>
                  <a:srgbClr val="3933FF"/>
                </a:solidFill>
                <a:latin typeface="Monaco" pitchFamily="2" charset="77"/>
              </a:rPr>
              <a:t>event</a:t>
            </a:r>
            <a:r>
              <a:rPr lang="it-IT" sz="1100" dirty="0">
                <a:solidFill>
                  <a:srgbClr val="3933FF"/>
                </a:solidFill>
                <a:latin typeface="Monaco" pitchFamily="2" charset="77"/>
              </a:rPr>
              <a:t> to </a:t>
            </a:r>
            <a:r>
              <a:rPr lang="it-IT" sz="1100" dirty="0" err="1">
                <a:solidFill>
                  <a:srgbClr val="3933FF"/>
                </a:solidFill>
                <a:latin typeface="Monaco" pitchFamily="2" charset="77"/>
              </a:rPr>
              <a:t>ping</a:t>
            </a:r>
            <a:r>
              <a:rPr lang="it-IT" sz="1100" dirty="0">
                <a:solidFill>
                  <a:srgbClr val="3933FF"/>
                </a:solidFill>
                <a:latin typeface="Monaco" pitchFamily="2" charset="77"/>
              </a:rPr>
              <a:t>!\</a:t>
            </a:r>
            <a:r>
              <a:rPr lang="it-IT" sz="1100" dirty="0" err="1">
                <a:solidFill>
                  <a:srgbClr val="3933FF"/>
                </a:solidFill>
                <a:latin typeface="Monaco" pitchFamily="2" charset="77"/>
              </a:rPr>
              <a:t>n</a:t>
            </a:r>
            <a:r>
              <a:rPr lang="it-IT" sz="1100" dirty="0">
                <a:solidFill>
                  <a:srgbClr val="3933FF"/>
                </a:solidFill>
                <a:latin typeface="Monaco" pitchFamily="2" charset="77"/>
              </a:rPr>
              <a:t>"</a:t>
            </a:r>
            <a:r>
              <a:rPr lang="it-IT" sz="1100" dirty="0">
                <a:solidFill>
                  <a:srgbClr val="000000"/>
                </a:solidFill>
                <a:latin typeface="Monaco" pitchFamily="2" charset="77"/>
              </a:rPr>
              <a:t>);</a:t>
            </a:r>
            <a:r>
              <a:rPr lang="it-IT" sz="1100" dirty="0">
                <a:latin typeface="Monaco" pitchFamily="2" charset="77"/>
              </a:rPr>
              <a:t>      </a:t>
            </a:r>
          </a:p>
          <a:p>
            <a:r>
              <a:rPr lang="it-IT" sz="1100" dirty="0">
                <a:latin typeface="Monaco" pitchFamily="2" charset="77"/>
              </a:rPr>
              <a:t>    } </a:t>
            </a:r>
            <a:r>
              <a:rPr lang="it-IT" sz="1100" dirty="0">
                <a:solidFill>
                  <a:srgbClr val="931A68"/>
                </a:solidFill>
                <a:latin typeface="Monaco" pitchFamily="2" charset="77"/>
              </a:rPr>
              <a:t>else</a:t>
            </a:r>
            <a:r>
              <a:rPr lang="it-IT" sz="1100" dirty="0">
                <a:latin typeface="Monaco" pitchFamily="2" charset="77"/>
              </a:rPr>
              <a:t> {</a:t>
            </a:r>
          </a:p>
          <a:p>
            <a:r>
              <a:rPr lang="it-IT" sz="1100" dirty="0">
                <a:solidFill>
                  <a:srgbClr val="000000"/>
                </a:solidFill>
                <a:latin typeface="Monaco" pitchFamily="2" charset="77"/>
              </a:rPr>
              <a:t>      </a:t>
            </a:r>
            <a:r>
              <a:rPr lang="it-IT" sz="1100" dirty="0" err="1">
                <a:solidFill>
                  <a:srgbClr val="000000"/>
                </a:solidFill>
                <a:latin typeface="Monaco" pitchFamily="2" charset="77"/>
              </a:rPr>
              <a:t>printf</a:t>
            </a:r>
            <a:r>
              <a:rPr lang="it-IT" sz="1100" dirty="0">
                <a:solidFill>
                  <a:srgbClr val="000000"/>
                </a:solidFill>
                <a:latin typeface="Monaco" pitchFamily="2" charset="77"/>
              </a:rPr>
              <a:t>(</a:t>
            </a:r>
            <a:r>
              <a:rPr lang="it-IT" sz="1100" dirty="0">
                <a:solidFill>
                  <a:srgbClr val="3933FF"/>
                </a:solidFill>
                <a:latin typeface="Monaco" pitchFamily="2" charset="77"/>
              </a:rPr>
              <a:t>"Got an </a:t>
            </a:r>
            <a:r>
              <a:rPr lang="it-IT" sz="1100" dirty="0" err="1">
                <a:solidFill>
                  <a:srgbClr val="3933FF"/>
                </a:solidFill>
                <a:latin typeface="Monaco" pitchFamily="2" charset="77"/>
              </a:rPr>
              <a:t>unknonw</a:t>
            </a:r>
            <a:r>
              <a:rPr lang="it-IT" sz="1100" dirty="0">
                <a:solidFill>
                  <a:srgbClr val="3933FF"/>
                </a:solidFill>
                <a:latin typeface="Monaco" pitchFamily="2" charset="77"/>
              </a:rPr>
              <a:t> </a:t>
            </a:r>
            <a:r>
              <a:rPr lang="it-IT" sz="1100" dirty="0" err="1">
                <a:solidFill>
                  <a:srgbClr val="3933FF"/>
                </a:solidFill>
                <a:latin typeface="Monaco" pitchFamily="2" charset="77"/>
              </a:rPr>
              <a:t>event</a:t>
            </a:r>
            <a:r>
              <a:rPr lang="it-IT" sz="1100" dirty="0">
                <a:solidFill>
                  <a:srgbClr val="3933FF"/>
                </a:solidFill>
                <a:latin typeface="Monaco" pitchFamily="2" charset="77"/>
              </a:rPr>
              <a:t>!\</a:t>
            </a:r>
            <a:r>
              <a:rPr lang="it-IT" sz="1100" dirty="0" err="1">
                <a:solidFill>
                  <a:srgbClr val="3933FF"/>
                </a:solidFill>
                <a:latin typeface="Monaco" pitchFamily="2" charset="77"/>
              </a:rPr>
              <a:t>n</a:t>
            </a:r>
            <a:r>
              <a:rPr lang="it-IT" sz="1100" dirty="0">
                <a:solidFill>
                  <a:srgbClr val="3933FF"/>
                </a:solidFill>
                <a:latin typeface="Monaco" pitchFamily="2" charset="77"/>
              </a:rPr>
              <a:t>"</a:t>
            </a:r>
            <a:r>
              <a:rPr lang="it-IT" sz="1100" dirty="0">
                <a:solidFill>
                  <a:srgbClr val="000000"/>
                </a:solidFill>
                <a:latin typeface="Monaco" pitchFamily="2" charset="77"/>
              </a:rPr>
              <a:t>);</a:t>
            </a:r>
            <a:endParaRPr lang="it-IT" sz="1100" dirty="0">
              <a:solidFill>
                <a:srgbClr val="3933FF"/>
              </a:solidFill>
              <a:latin typeface="Monaco" pitchFamily="2" charset="77"/>
            </a:endParaRPr>
          </a:p>
          <a:p>
            <a:r>
              <a:rPr lang="it-IT" sz="1100" dirty="0">
                <a:latin typeface="Monaco" pitchFamily="2" charset="77"/>
              </a:rPr>
              <a:t>    }</a:t>
            </a:r>
          </a:p>
          <a:p>
            <a:r>
              <a:rPr lang="it-IT" sz="1100" dirty="0">
                <a:latin typeface="Monaco" pitchFamily="2" charset="77"/>
              </a:rPr>
              <a:t>    // … </a:t>
            </a:r>
          </a:p>
          <a:p>
            <a:r>
              <a:rPr lang="it-IT" sz="1100" dirty="0">
                <a:latin typeface="Monaco" pitchFamily="2" charset="77"/>
              </a:rPr>
              <a:t>  }</a:t>
            </a:r>
          </a:p>
          <a:p>
            <a:r>
              <a:rPr lang="it-IT" sz="1100" dirty="0">
                <a:latin typeface="Monaco" pitchFamily="2" charset="77"/>
              </a:rPr>
              <a:t>}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FDCD30D-5ED0-1E40-A021-C3E2C9D03EE2}"/>
              </a:ext>
            </a:extLst>
          </p:cNvPr>
          <p:cNvGrpSpPr/>
          <p:nvPr/>
        </p:nvGrpSpPr>
        <p:grpSpPr>
          <a:xfrm>
            <a:off x="4173928" y="2096814"/>
            <a:ext cx="4290522" cy="1937254"/>
            <a:chOff x="4173928" y="2096814"/>
            <a:chExt cx="4290522" cy="1937254"/>
          </a:xfrm>
        </p:grpSpPr>
        <p:sp>
          <p:nvSpPr>
            <p:cNvPr id="5" name="Rounded Rectangle 20">
              <a:extLst>
                <a:ext uri="{FF2B5EF4-FFF2-40B4-BE49-F238E27FC236}">
                  <a16:creationId xmlns:a16="http://schemas.microsoft.com/office/drawing/2014/main" id="{534C6C79-B6EC-1740-AE63-E63F091259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3928" y="2096814"/>
              <a:ext cx="4290522" cy="820006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2C57799-2425-A34B-AA1F-E3816C0575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80587" y="2899749"/>
              <a:ext cx="277204" cy="113431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5072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Protothreads</a:t>
            </a:r>
            <a:r>
              <a:rPr lang="en-US" dirty="0"/>
              <a:t>: APIs</a:t>
            </a:r>
          </a:p>
        </p:txBody>
      </p:sp>
      <p:sp>
        <p:nvSpPr>
          <p:cNvPr id="6" name="Rectangle 11"/>
          <p:cNvSpPr txBox="1">
            <a:spLocks noChangeArrowheads="1"/>
          </p:cNvSpPr>
          <p:nvPr/>
        </p:nvSpPr>
        <p:spPr>
          <a:xfrm>
            <a:off x="288521" y="1344614"/>
            <a:ext cx="8326089" cy="482758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>
              <a:spcBef>
                <a:spcPct val="20000"/>
              </a:spcBef>
              <a:buFont typeface="Arial"/>
              <a:buChar char="•"/>
              <a:defRPr sz="3200" b="1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dirty="0">
                <a:latin typeface="Courier New" charset="0"/>
                <a:ea typeface="Courier New" charset="0"/>
                <a:cs typeface="Courier New" charset="0"/>
              </a:rPr>
              <a:t>PROCESS_PAUSE()</a:t>
            </a:r>
            <a:r>
              <a:rPr lang="en-US" altLang="en-US" b="0" dirty="0"/>
              <a:t>:</a:t>
            </a:r>
            <a:r>
              <a:rPr lang="en-US" altLang="en-US" b="0" dirty="0">
                <a:latin typeface="+mn-lt"/>
              </a:rPr>
              <a:t> </a:t>
            </a:r>
            <a:r>
              <a:rPr lang="en-US" altLang="en-US" b="0" dirty="0"/>
              <a:t>releases control, rescheduled immediately</a:t>
            </a:r>
          </a:p>
          <a:p>
            <a:r>
              <a:rPr lang="en-US" altLang="en-US" dirty="0">
                <a:latin typeface="Courier New" charset="0"/>
                <a:ea typeface="Courier New" charset="0"/>
                <a:cs typeface="Courier New" charset="0"/>
              </a:rPr>
              <a:t>PROCESS_YIELD()</a:t>
            </a:r>
            <a:r>
              <a:rPr lang="en-US" altLang="en-US" b="0" dirty="0"/>
              <a:t>:</a:t>
            </a:r>
            <a:r>
              <a:rPr lang="en-US" altLang="en-US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altLang="en-US" b="0" dirty="0"/>
              <a:t>releases control, wait for next event</a:t>
            </a:r>
          </a:p>
          <a:p>
            <a:r>
              <a:rPr lang="en-US" altLang="en-US" dirty="0" err="1">
                <a:latin typeface="Courier New" charset="0"/>
                <a:ea typeface="Courier New" charset="0"/>
                <a:cs typeface="Courier New" charset="0"/>
              </a:rPr>
              <a:t>process_poll</a:t>
            </a:r>
            <a:r>
              <a:rPr lang="en-US" altLang="en-US" dirty="0">
                <a:latin typeface="Courier New" charset="0"/>
                <a:ea typeface="Courier New" charset="0"/>
                <a:cs typeface="Courier New" charset="0"/>
              </a:rPr>
              <a:t>(&amp;</a:t>
            </a:r>
            <a:r>
              <a:rPr lang="en-US" altLang="en-US" dirty="0" err="1">
                <a:latin typeface="Courier New" charset="0"/>
                <a:ea typeface="Courier New" charset="0"/>
                <a:cs typeface="Courier New" charset="0"/>
              </a:rPr>
              <a:t>process_name</a:t>
            </a:r>
            <a:r>
              <a:rPr lang="en-US" altLang="en-US" dirty="0">
                <a:latin typeface="Courier New" charset="0"/>
                <a:ea typeface="Courier New" charset="0"/>
                <a:cs typeface="Courier New" charset="0"/>
              </a:rPr>
              <a:t>)</a:t>
            </a:r>
            <a:r>
              <a:rPr lang="en-US" altLang="en-US" b="0" dirty="0"/>
              <a:t>: polls another </a:t>
            </a:r>
            <a:r>
              <a:rPr lang="en-US" altLang="en-US" b="0" dirty="0" err="1"/>
              <a:t>protothread</a:t>
            </a:r>
            <a:endParaRPr lang="en-US" altLang="en-US" b="0" dirty="0"/>
          </a:p>
          <a:p>
            <a:r>
              <a:rPr lang="en-US" altLang="en-US" dirty="0">
                <a:latin typeface="Courier New" charset="0"/>
                <a:ea typeface="Courier New" charset="0"/>
                <a:cs typeface="Courier New" charset="0"/>
              </a:rPr>
              <a:t>PROCESS_EXIT()</a:t>
            </a:r>
            <a:r>
              <a:rPr lang="en-US" altLang="en-US" b="0" dirty="0"/>
              <a:t>: stops a </a:t>
            </a:r>
            <a:r>
              <a:rPr lang="en-US" altLang="en-US" b="0" dirty="0" err="1"/>
              <a:t>protothread</a:t>
            </a:r>
            <a:endParaRPr lang="en-US" altLang="en-US" b="0" dirty="0"/>
          </a:p>
          <a:p>
            <a:r>
              <a:rPr lang="en-US" altLang="en-US" dirty="0" err="1">
                <a:latin typeface="Courier New" charset="0"/>
                <a:ea typeface="Courier New" charset="0"/>
                <a:cs typeface="Courier New" charset="0"/>
              </a:rPr>
              <a:t>process_exit</a:t>
            </a:r>
            <a:r>
              <a:rPr lang="en-US" altLang="en-US" dirty="0">
                <a:latin typeface="Courier New" charset="0"/>
                <a:ea typeface="Courier New" charset="0"/>
                <a:cs typeface="Courier New" charset="0"/>
              </a:rPr>
              <a:t>(&amp;</a:t>
            </a:r>
            <a:r>
              <a:rPr lang="en-US" altLang="en-US" dirty="0" err="1">
                <a:latin typeface="Courier New" charset="0"/>
                <a:ea typeface="Courier New" charset="0"/>
                <a:cs typeface="Courier New" charset="0"/>
              </a:rPr>
              <a:t>process_name</a:t>
            </a:r>
            <a:r>
              <a:rPr lang="en-US" altLang="en-US" dirty="0">
                <a:latin typeface="Courier New" charset="0"/>
                <a:ea typeface="Courier New" charset="0"/>
                <a:cs typeface="Courier New" charset="0"/>
              </a:rPr>
              <a:t>)</a:t>
            </a:r>
            <a:r>
              <a:rPr lang="en-US" altLang="en-US" b="0" dirty="0"/>
              <a:t>: kills another </a:t>
            </a:r>
            <a:r>
              <a:rPr lang="en-US" altLang="en-US" b="0" dirty="0" err="1"/>
              <a:t>protothread</a:t>
            </a:r>
            <a:endParaRPr lang="en-US" altLang="en-US" b="0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72928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269" y="1136233"/>
            <a:ext cx="5938838" cy="394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8045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Exercise 1</a:t>
            </a:r>
          </a:p>
        </p:txBody>
      </p:sp>
      <p:sp>
        <p:nvSpPr>
          <p:cNvPr id="6" name="Rectangle 11"/>
          <p:cNvSpPr txBox="1">
            <a:spLocks noChangeArrowheads="1"/>
          </p:cNvSpPr>
          <p:nvPr/>
        </p:nvSpPr>
        <p:spPr>
          <a:xfrm>
            <a:off x="288522" y="1344614"/>
            <a:ext cx="8581042" cy="48275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>
              <a:spcBef>
                <a:spcPct val="20000"/>
              </a:spcBef>
              <a:buFont typeface="Arial"/>
              <a:buChar char="•"/>
              <a:defRPr sz="3200" b="1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b="0" dirty="0">
                <a:solidFill>
                  <a:srgbClr val="1A3868"/>
                </a:solidFill>
              </a:rPr>
              <a:t>Write a Contiki-NG program that implements the classical </a:t>
            </a:r>
            <a:r>
              <a:rPr lang="en-US" altLang="en-US" dirty="0">
                <a:solidFill>
                  <a:srgbClr val="1A3868"/>
                </a:solidFill>
              </a:rPr>
              <a:t>producer-consumer</a:t>
            </a:r>
            <a:r>
              <a:rPr lang="en-US" altLang="en-US" b="0" dirty="0">
                <a:solidFill>
                  <a:srgbClr val="1A3868"/>
                </a:solidFill>
              </a:rPr>
              <a:t> pattern</a:t>
            </a:r>
          </a:p>
          <a:p>
            <a:pPr lvl="1"/>
            <a:r>
              <a:rPr lang="en-US" altLang="en-US" dirty="0">
                <a:solidFill>
                  <a:srgbClr val="1A3868"/>
                </a:solidFill>
              </a:rPr>
              <a:t>A shared queue of a given size of generic data items exists</a:t>
            </a:r>
          </a:p>
          <a:p>
            <a:pPr lvl="1"/>
            <a:r>
              <a:rPr lang="en-US" altLang="en-US" b="0" dirty="0">
                <a:solidFill>
                  <a:srgbClr val="1A3868"/>
                </a:solidFill>
              </a:rPr>
              <a:t>At </a:t>
            </a:r>
            <a:r>
              <a:rPr lang="en-US" altLang="en-US" dirty="0">
                <a:solidFill>
                  <a:srgbClr val="1A3868"/>
                </a:solidFill>
              </a:rPr>
              <a:t>random intervals, o</a:t>
            </a:r>
            <a:r>
              <a:rPr lang="en-US" altLang="en-US" b="0" dirty="0">
                <a:solidFill>
                  <a:srgbClr val="1A3868"/>
                </a:solidFill>
              </a:rPr>
              <a:t>ne protothread pushes items into the queue as long as the queue is not full</a:t>
            </a:r>
          </a:p>
          <a:p>
            <a:pPr lvl="1"/>
            <a:r>
              <a:rPr lang="en-US" altLang="en-US" dirty="0">
                <a:solidFill>
                  <a:srgbClr val="1A3868"/>
                </a:solidFill>
              </a:rPr>
              <a:t>At random intervals, o</a:t>
            </a:r>
            <a:r>
              <a:rPr lang="en-US" altLang="en-US" b="0" dirty="0">
                <a:solidFill>
                  <a:srgbClr val="1A3868"/>
                </a:solidFill>
              </a:rPr>
              <a:t>ne protothread pulls items from the queue as long as the queue is not empty</a:t>
            </a:r>
          </a:p>
          <a:p>
            <a:pPr lvl="1"/>
            <a:r>
              <a:rPr lang="en-US" altLang="en-US" dirty="0">
                <a:solidFill>
                  <a:srgbClr val="1A3868"/>
                </a:solidFill>
              </a:rPr>
              <a:t>When a protothread cannot proceed because </a:t>
            </a:r>
            <a:br>
              <a:rPr lang="en-US" altLang="en-US" dirty="0">
                <a:solidFill>
                  <a:srgbClr val="1A3868"/>
                </a:solidFill>
              </a:rPr>
            </a:br>
            <a:r>
              <a:rPr lang="en-US" altLang="en-US" dirty="0">
                <a:solidFill>
                  <a:srgbClr val="1A3868"/>
                </a:solidFill>
              </a:rPr>
              <a:t>of the state of the queue</a:t>
            </a:r>
          </a:p>
          <a:p>
            <a:pPr lvl="2"/>
            <a:r>
              <a:rPr lang="en-US" altLang="en-US" dirty="0">
                <a:solidFill>
                  <a:srgbClr val="1A3868"/>
                </a:solidFill>
              </a:rPr>
              <a:t>It must be suspended until that condition does </a:t>
            </a:r>
            <a:br>
              <a:rPr lang="en-US" altLang="en-US" dirty="0">
                <a:solidFill>
                  <a:srgbClr val="1A3868"/>
                </a:solidFill>
              </a:rPr>
            </a:br>
            <a:r>
              <a:rPr lang="en-US" altLang="en-US" dirty="0">
                <a:solidFill>
                  <a:srgbClr val="1A3868"/>
                </a:solidFill>
              </a:rPr>
              <a:t>not hold anymore</a:t>
            </a:r>
          </a:p>
          <a:p>
            <a:pPr lvl="2"/>
            <a:r>
              <a:rPr lang="en-US" altLang="en-US" b="0" dirty="0">
                <a:solidFill>
                  <a:srgbClr val="1A3868"/>
                </a:solidFill>
              </a:rPr>
              <a:t>You cannot use timers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564EE7-E94E-594B-BD4A-5E0CD77CA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1842" y="4080042"/>
            <a:ext cx="2092158" cy="209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53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 idx="4294967295"/>
          </p:nvPr>
        </p:nvSpPr>
        <p:spPr>
          <a:xfrm>
            <a:off x="0" y="2460625"/>
            <a:ext cx="9144000" cy="968375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Fundamentals of 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IoT Software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Concurrency and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Contiki-NG Protothreads</a:t>
            </a:r>
            <a:br>
              <a:rPr lang="it-IT" sz="4800" dirty="0">
                <a:solidFill>
                  <a:schemeClr val="bg1"/>
                </a:solidFill>
              </a:rPr>
            </a:br>
            <a:br>
              <a:rPr lang="it-IT" sz="4800" dirty="0">
                <a:solidFill>
                  <a:schemeClr val="bg1"/>
                </a:solidFill>
              </a:rPr>
            </a:br>
            <a:r>
              <a:rPr lang="it-IT" sz="2400" dirty="0">
                <a:solidFill>
                  <a:schemeClr val="bg1"/>
                </a:solidFill>
              </a:rPr>
              <a:t>Luca Mottola</a:t>
            </a:r>
            <a:br>
              <a:rPr lang="it-IT" sz="2400" dirty="0">
                <a:solidFill>
                  <a:schemeClr val="bg1"/>
                </a:solidFill>
              </a:rPr>
            </a:br>
            <a:r>
              <a:rPr lang="it-IT" sz="2400" dirty="0" err="1">
                <a:solidFill>
                  <a:schemeClr val="bg1"/>
                </a:solidFill>
                <a:latin typeface="Courier New"/>
                <a:cs typeface="Courier New"/>
              </a:rPr>
              <a:t>luca.mottola@polimi.it</a:t>
            </a:r>
            <a:br>
              <a:rPr lang="it-IT" sz="2400" dirty="0">
                <a:solidFill>
                  <a:schemeClr val="bg1"/>
                </a:solidFill>
                <a:latin typeface="Courier New"/>
                <a:cs typeface="Courier New"/>
              </a:rPr>
            </a:br>
            <a:r>
              <a:rPr lang="it-IT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6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</a:t>
            </a:r>
            <a:r>
              <a:rPr lang="it-IT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0.1)</a:t>
            </a:r>
            <a:endParaRPr lang="it-IT" sz="2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660" y="222010"/>
            <a:ext cx="3084576" cy="13014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E56AD9-3FC8-954D-9826-479C8DE86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219" y="474321"/>
            <a:ext cx="1268503" cy="86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22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Contiki</a:t>
            </a:r>
            <a:r>
              <a:rPr lang="en-US" dirty="0"/>
              <a:t>-NG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26620" y="1256766"/>
            <a:ext cx="8709095" cy="492746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defPPr>
              <a:defRPr lang="it-IT"/>
            </a:defPPr>
            <a:lvl1pPr marL="342900" indent="-342900">
              <a:spcBef>
                <a:spcPct val="20000"/>
              </a:spcBef>
              <a:buFont typeface="Arial"/>
              <a:buChar char="•"/>
              <a:defRPr sz="3200" b="0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 b="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dirty="0"/>
              <a:t>Why?</a:t>
            </a:r>
          </a:p>
          <a:p>
            <a:pPr lvl="1"/>
            <a:r>
              <a:rPr lang="en-US" altLang="en-US" dirty="0"/>
              <a:t>A </a:t>
            </a:r>
            <a:r>
              <a:rPr lang="en-US" altLang="en-US" b="1" dirty="0"/>
              <a:t>unique design point </a:t>
            </a:r>
            <a:r>
              <a:rPr lang="en-US" altLang="en-US" dirty="0"/>
              <a:t>when it comes to concurrency and networking</a:t>
            </a:r>
          </a:p>
          <a:p>
            <a:r>
              <a:rPr lang="en-US" altLang="en-US" dirty="0"/>
              <a:t>Fork of original Contiki</a:t>
            </a:r>
          </a:p>
          <a:p>
            <a:r>
              <a:rPr lang="en-US" altLang="en-US" dirty="0"/>
              <a:t>Focus on </a:t>
            </a:r>
          </a:p>
          <a:p>
            <a:pPr lvl="1"/>
            <a:r>
              <a:rPr lang="en-US" altLang="en-US" dirty="0"/>
              <a:t>RFC-compliant </a:t>
            </a:r>
            <a:r>
              <a:rPr lang="en-US" altLang="en-US" b="1" dirty="0"/>
              <a:t>IPv6 networking</a:t>
            </a:r>
          </a:p>
          <a:p>
            <a:pPr lvl="1"/>
            <a:r>
              <a:rPr lang="en-US" altLang="en-US" dirty="0"/>
              <a:t>Modern </a:t>
            </a:r>
            <a:r>
              <a:rPr lang="en-US" altLang="en-US" b="1" dirty="0"/>
              <a:t>32-bit platforms</a:t>
            </a:r>
          </a:p>
          <a:p>
            <a:r>
              <a:rPr lang="en-US" altLang="en-US" dirty="0"/>
              <a:t>Mature: almost 15 years of development up to now (including original Contiki) </a:t>
            </a:r>
          </a:p>
          <a:p>
            <a:r>
              <a:rPr lang="en-US" altLang="en-US" dirty="0"/>
              <a:t>Key features:</a:t>
            </a:r>
          </a:p>
          <a:p>
            <a:pPr lvl="1"/>
            <a:r>
              <a:rPr lang="en-US" altLang="en-US" dirty="0"/>
              <a:t>Configurability, ease of porting to new platforms</a:t>
            </a:r>
          </a:p>
          <a:p>
            <a:pPr lvl="1"/>
            <a:r>
              <a:rPr lang="en-US" altLang="en-US" dirty="0"/>
              <a:t>Efficient, configurable IPv6-based networking</a:t>
            </a:r>
          </a:p>
          <a:p>
            <a:pPr lvl="1"/>
            <a:r>
              <a:rPr lang="en-US" altLang="en-US" dirty="0"/>
              <a:t>Event-driven kernel, </a:t>
            </a:r>
            <a:r>
              <a:rPr lang="en-US" altLang="en-US" b="1" dirty="0"/>
              <a:t>protothread </a:t>
            </a:r>
            <a:r>
              <a:rPr lang="en-US" altLang="en-US" dirty="0"/>
              <a:t>concurrency model</a:t>
            </a:r>
          </a:p>
          <a:p>
            <a:pPr lvl="1"/>
            <a:r>
              <a:rPr lang="en-US" altLang="en-US" dirty="0"/>
              <a:t>Small memory footprint</a:t>
            </a:r>
          </a:p>
          <a:p>
            <a:r>
              <a:rPr lang="en-US" altLang="en-US" dirty="0"/>
              <a:t>Used both in academia and industry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5877" y="139166"/>
            <a:ext cx="1320218" cy="10216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26586" y="976176"/>
            <a:ext cx="2067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www.contiki-ng.org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693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Contiki-NG Programming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26620" y="1256766"/>
            <a:ext cx="8709095" cy="4927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it-IT"/>
            </a:defPPr>
            <a:lvl1pPr marL="342900" indent="-342900">
              <a:spcBef>
                <a:spcPct val="20000"/>
              </a:spcBef>
              <a:buFont typeface="Arial"/>
              <a:buChar char="•"/>
              <a:defRPr sz="3200" b="0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 b="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dirty="0"/>
              <a:t>Use a dialect of the C language</a:t>
            </a:r>
          </a:p>
          <a:p>
            <a:pPr lvl="1"/>
            <a:r>
              <a:rPr lang="en-US" altLang="en-US" dirty="0"/>
              <a:t>Development environments and toolchains are essentially those of C</a:t>
            </a:r>
          </a:p>
          <a:p>
            <a:pPr lvl="1"/>
            <a:r>
              <a:rPr lang="en-US" altLang="en-US" dirty="0"/>
              <a:t>Debugging is a different ballgame though..</a:t>
            </a:r>
          </a:p>
          <a:p>
            <a:r>
              <a:rPr lang="en-US" altLang="en-US" dirty="0"/>
              <a:t>Programs run on real hardware but also </a:t>
            </a:r>
          </a:p>
          <a:p>
            <a:pPr lvl="1"/>
            <a:r>
              <a:rPr lang="en-US" altLang="en-US" dirty="0"/>
              <a:t>On the </a:t>
            </a:r>
            <a:r>
              <a:rPr lang="en-US" alt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native</a:t>
            </a:r>
            <a:r>
              <a:rPr lang="en-US" altLang="en-US" dirty="0"/>
              <a:t> platform, that is, your host</a:t>
            </a:r>
          </a:p>
          <a:p>
            <a:pPr lvl="1"/>
            <a:r>
              <a:rPr lang="en-US" altLang="en-US" dirty="0"/>
              <a:t>In the COOJA simulator and </a:t>
            </a:r>
            <a:r>
              <a:rPr lang="en-US" altLang="en-US" dirty="0" err="1"/>
              <a:t>MSPSim</a:t>
            </a:r>
            <a:r>
              <a:rPr lang="en-US" altLang="en-US" dirty="0"/>
              <a:t> emulator</a:t>
            </a:r>
          </a:p>
        </p:txBody>
      </p:sp>
    </p:spTree>
    <p:extLst>
      <p:ext uri="{BB962C8B-B14F-4D97-AF65-F5344CB8AC3E}">
        <p14:creationId xmlns:p14="http://schemas.microsoft.com/office/powerpoint/2010/main" val="3853239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521" y="2361236"/>
            <a:ext cx="8581043" cy="840400"/>
          </a:xfrm>
        </p:spPr>
        <p:txBody>
          <a:bodyPr>
            <a:noAutofit/>
          </a:bodyPr>
          <a:lstStyle/>
          <a:p>
            <a:pPr algn="ctr"/>
            <a:r>
              <a:rPr lang="en-US" sz="8000" dirty="0"/>
              <a:t>Protothreads</a:t>
            </a:r>
          </a:p>
        </p:txBody>
      </p:sp>
    </p:spTree>
    <p:extLst>
      <p:ext uri="{BB962C8B-B14F-4D97-AF65-F5344CB8AC3E}">
        <p14:creationId xmlns:p14="http://schemas.microsoft.com/office/powerpoint/2010/main" val="64183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Existing Models: Multi-thread</a:t>
            </a:r>
          </a:p>
        </p:txBody>
      </p:sp>
      <p:sp>
        <p:nvSpPr>
          <p:cNvPr id="5" name="Rectangle 11"/>
          <p:cNvSpPr txBox="1">
            <a:spLocks noChangeArrowheads="1"/>
          </p:cNvSpPr>
          <p:nvPr/>
        </p:nvSpPr>
        <p:spPr>
          <a:xfrm>
            <a:off x="288521" y="1344613"/>
            <a:ext cx="6912379" cy="49418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>
              <a:spcBef>
                <a:spcPct val="20000"/>
              </a:spcBef>
              <a:buFont typeface="Arial"/>
              <a:buChar char="•"/>
              <a:defRPr sz="3200" b="1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b="0" dirty="0"/>
              <a:t>Similar to </a:t>
            </a:r>
            <a:r>
              <a:rPr lang="en-US" altLang="en-US" dirty="0"/>
              <a:t>multi-threading</a:t>
            </a:r>
            <a:r>
              <a:rPr lang="en-US" altLang="en-US" b="0" dirty="0"/>
              <a:t> in C/C++</a:t>
            </a:r>
          </a:p>
          <a:p>
            <a:pPr lvl="1"/>
            <a:r>
              <a:rPr lang="en-US" altLang="en-US" dirty="0"/>
              <a:t>A subset of traditional synchronization primitives available</a:t>
            </a:r>
            <a:endParaRPr lang="en-US" altLang="en-US" b="0" dirty="0"/>
          </a:p>
          <a:p>
            <a:r>
              <a:rPr lang="en-US" altLang="en-US" b="0" dirty="0"/>
              <a:t>Not many embedded OSes provide it</a:t>
            </a:r>
          </a:p>
          <a:p>
            <a:pPr lvl="1"/>
            <a:r>
              <a:rPr lang="en-US" altLang="en-US" sz="2600" b="0" dirty="0" err="1"/>
              <a:t>RIoT</a:t>
            </a:r>
            <a:r>
              <a:rPr lang="en-US" altLang="en-US" sz="2600" b="0" dirty="0"/>
              <a:t>, </a:t>
            </a:r>
            <a:r>
              <a:rPr lang="mr-IN" altLang="en-US" sz="2600" b="0" dirty="0"/>
              <a:t>…</a:t>
            </a:r>
            <a:endParaRPr lang="en-US" altLang="en-US" sz="2600" b="0" dirty="0"/>
          </a:p>
          <a:p>
            <a:r>
              <a:rPr lang="en-US" altLang="en-US" b="0" dirty="0"/>
              <a:t>Pros: </a:t>
            </a:r>
          </a:p>
          <a:p>
            <a:pPr lvl="1"/>
            <a:r>
              <a:rPr lang="en-US" altLang="en-US" sz="2600" b="1" dirty="0">
                <a:solidFill>
                  <a:srgbClr val="18376A"/>
                </a:solidFill>
              </a:rPr>
              <a:t>Familiar to</a:t>
            </a:r>
            <a:r>
              <a:rPr lang="en-US" altLang="en-US" b="1" dirty="0"/>
              <a:t> </a:t>
            </a:r>
            <a:r>
              <a:rPr lang="en-US" altLang="en-US" sz="2600" b="1" dirty="0">
                <a:solidFill>
                  <a:srgbClr val="18376A"/>
                </a:solidFill>
              </a:rPr>
              <a:t>programmers</a:t>
            </a:r>
            <a:r>
              <a:rPr lang="en-US" altLang="en-US" b="1" dirty="0"/>
              <a:t> </a:t>
            </a:r>
          </a:p>
          <a:p>
            <a:pPr lvl="1"/>
            <a:r>
              <a:rPr lang="en-US" altLang="en-US" sz="2600" dirty="0">
                <a:solidFill>
                  <a:srgbClr val="18376A"/>
                </a:solidFill>
              </a:rPr>
              <a:t>Facilitates porting non-embedded code</a:t>
            </a:r>
            <a:endParaRPr lang="en-US" altLang="en-US" dirty="0"/>
          </a:p>
          <a:p>
            <a:r>
              <a:rPr lang="en-US" altLang="en-US" b="0" dirty="0"/>
              <a:t>Cons: </a:t>
            </a:r>
          </a:p>
          <a:p>
            <a:pPr lvl="1"/>
            <a:r>
              <a:rPr lang="en-US" altLang="en-US" sz="2600" dirty="0">
                <a:solidFill>
                  <a:srgbClr val="18376A"/>
                </a:solidFill>
              </a:rPr>
              <a:t>Heavy on memory: each thread requires its own stack</a:t>
            </a:r>
            <a:endParaRPr lang="en-US" altLang="en-US" dirty="0"/>
          </a:p>
          <a:p>
            <a:pPr lvl="1"/>
            <a:r>
              <a:rPr lang="en-US" altLang="en-US" sz="2600" dirty="0">
                <a:solidFill>
                  <a:srgbClr val="18376A"/>
                </a:solidFill>
              </a:rPr>
              <a:t>Difficult to tune: hard to anticipate every thread’s max stack size</a:t>
            </a:r>
            <a:endParaRPr lang="en-US" altLang="en-US" dirty="0"/>
          </a:p>
          <a:p>
            <a:pPr lvl="1"/>
            <a:endParaRPr lang="en-US" altLang="en-US" b="0" dirty="0"/>
          </a:p>
          <a:p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46023C-1A99-AB49-B325-54EA97C5C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8147" y="829097"/>
            <a:ext cx="1450800" cy="54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09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Existing Models: Event-driven</a:t>
            </a:r>
          </a:p>
        </p:txBody>
      </p:sp>
      <p:sp>
        <p:nvSpPr>
          <p:cNvPr id="5" name="Rectangle 11"/>
          <p:cNvSpPr txBox="1">
            <a:spLocks noChangeArrowheads="1"/>
          </p:cNvSpPr>
          <p:nvPr/>
        </p:nvSpPr>
        <p:spPr>
          <a:xfrm>
            <a:off x="288521" y="1344613"/>
            <a:ext cx="7157551" cy="49418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>
              <a:spcBef>
                <a:spcPct val="20000"/>
              </a:spcBef>
              <a:buFont typeface="Arial"/>
              <a:buChar char="•"/>
              <a:defRPr sz="3200" b="1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dirty="0"/>
              <a:t>Non-blocking calls </a:t>
            </a:r>
            <a:r>
              <a:rPr lang="en-US" altLang="en-US" b="0" dirty="0"/>
              <a:t>and (possibly asynchronous) </a:t>
            </a:r>
            <a:r>
              <a:rPr lang="en-US" altLang="en-US" dirty="0"/>
              <a:t>callbacks</a:t>
            </a:r>
          </a:p>
          <a:p>
            <a:r>
              <a:rPr lang="en-US" altLang="en-US" b="0" dirty="0"/>
              <a:t>Provided by many </a:t>
            </a:r>
          </a:p>
          <a:p>
            <a:pPr lvl="1"/>
            <a:r>
              <a:rPr lang="en-US" altLang="en-US" sz="2600" b="0" dirty="0"/>
              <a:t>ARM </a:t>
            </a:r>
            <a:r>
              <a:rPr lang="en-US" altLang="en-US" sz="2600" b="0" dirty="0" err="1"/>
              <a:t>mBed</a:t>
            </a:r>
            <a:r>
              <a:rPr lang="en-US" altLang="en-US" sz="2600" b="0" dirty="0"/>
              <a:t>, </a:t>
            </a:r>
            <a:r>
              <a:rPr lang="en-US" altLang="en-US" sz="2600" b="0" dirty="0" err="1"/>
              <a:t>Contiki</a:t>
            </a:r>
            <a:r>
              <a:rPr lang="en-US" altLang="en-US" sz="2600" b="0" dirty="0"/>
              <a:t>, Zephyr, Apache </a:t>
            </a:r>
            <a:r>
              <a:rPr lang="en-US" altLang="en-US" sz="2600" b="0" dirty="0" err="1"/>
              <a:t>MyNewt</a:t>
            </a:r>
            <a:r>
              <a:rPr lang="mr-IN" altLang="en-US" sz="2600" b="0" dirty="0"/>
              <a:t>…</a:t>
            </a:r>
            <a:endParaRPr lang="en-US" altLang="en-US" sz="2600" b="0" dirty="0"/>
          </a:p>
          <a:p>
            <a:r>
              <a:rPr lang="en-US" altLang="en-US" b="0" dirty="0"/>
              <a:t>Pros: </a:t>
            </a:r>
          </a:p>
          <a:p>
            <a:pPr lvl="1"/>
            <a:r>
              <a:rPr lang="en-US" altLang="en-US" sz="2600" dirty="0"/>
              <a:t>Facilitates implementing reactive code</a:t>
            </a:r>
          </a:p>
          <a:p>
            <a:pPr lvl="1"/>
            <a:r>
              <a:rPr lang="en-US" altLang="en-US" sz="2600" b="1" dirty="0">
                <a:solidFill>
                  <a:srgbClr val="18376A"/>
                </a:solidFill>
              </a:rPr>
              <a:t>Memory-efficient</a:t>
            </a:r>
            <a:r>
              <a:rPr lang="en-US" altLang="en-US" sz="2600" dirty="0">
                <a:solidFill>
                  <a:srgbClr val="18376A"/>
                </a:solidFill>
              </a:rPr>
              <a:t>: only one stack</a:t>
            </a:r>
            <a:endParaRPr lang="en-US" altLang="en-US" sz="2600" dirty="0"/>
          </a:p>
          <a:p>
            <a:r>
              <a:rPr lang="en-US" altLang="en-US" b="0" dirty="0"/>
              <a:t>Cons: </a:t>
            </a:r>
          </a:p>
          <a:p>
            <a:pPr lvl="1"/>
            <a:r>
              <a:rPr lang="en-US" altLang="en-US" sz="2600" dirty="0">
                <a:solidFill>
                  <a:srgbClr val="18376A"/>
                </a:solidFill>
              </a:rPr>
              <a:t>Difficult to program: code as state </a:t>
            </a:r>
            <a:br>
              <a:rPr lang="en-US" altLang="en-US" sz="2600" dirty="0">
                <a:solidFill>
                  <a:srgbClr val="18376A"/>
                </a:solidFill>
              </a:rPr>
            </a:br>
            <a:r>
              <a:rPr lang="en-US" altLang="en-US" sz="2600" dirty="0">
                <a:solidFill>
                  <a:srgbClr val="18376A"/>
                </a:solidFill>
              </a:rPr>
              <a:t>machines, no sequential semantics </a:t>
            </a:r>
            <a:endParaRPr lang="en-US" altLang="en-US" dirty="0"/>
          </a:p>
          <a:p>
            <a:pPr lvl="1"/>
            <a:endParaRPr lang="en-US" altLang="en-US" b="0" dirty="0"/>
          </a:p>
          <a:p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C6B9F7-F9BE-F345-BBDD-18E8AB8CF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6072" y="891540"/>
            <a:ext cx="1450800" cy="5405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D165EE-0793-4F4D-BDB9-1EBD3B30A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8868" y="2214006"/>
            <a:ext cx="2120696" cy="212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268704" y="2125663"/>
            <a:ext cx="4781547" cy="35394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931A68"/>
                </a:solidFill>
                <a:latin typeface="Monaco" charset="0"/>
              </a:rPr>
              <a:t>#include</a:t>
            </a:r>
            <a:r>
              <a:rPr lang="en-US" sz="1400" dirty="0">
                <a:solidFill>
                  <a:srgbClr val="000000"/>
                </a:solidFill>
                <a:latin typeface="Monaco" charset="0"/>
              </a:rPr>
              <a:t> </a:t>
            </a:r>
            <a:r>
              <a:rPr lang="en-US" sz="1400" dirty="0">
                <a:solidFill>
                  <a:srgbClr val="3933FF"/>
                </a:solidFill>
                <a:latin typeface="Monaco" charset="0"/>
              </a:rPr>
              <a:t>”</a:t>
            </a:r>
            <a:r>
              <a:rPr lang="en-US" sz="1400" dirty="0" err="1">
                <a:solidFill>
                  <a:srgbClr val="3933FF"/>
                </a:solidFill>
                <a:latin typeface="Monaco" charset="0"/>
              </a:rPr>
              <a:t>sensor.h</a:t>
            </a:r>
            <a:r>
              <a:rPr lang="en-US" sz="1400" dirty="0">
                <a:solidFill>
                  <a:srgbClr val="3933FF"/>
                </a:solidFill>
                <a:latin typeface="Monaco" charset="0"/>
              </a:rPr>
              <a:t>”</a:t>
            </a:r>
          </a:p>
          <a:p>
            <a:pPr eaLnBrk="1" hangingPunct="1"/>
            <a:endParaRPr lang="en-US" sz="1400" dirty="0">
              <a:solidFill>
                <a:schemeClr val="tx1"/>
              </a:solidFill>
              <a:latin typeface="Monaco" charset="0"/>
              <a:ea typeface="Monaco" charset="0"/>
              <a:cs typeface="Monaco" charset="0"/>
            </a:endParaRPr>
          </a:p>
          <a:p>
            <a:pPr eaLnBrk="1" hangingPunct="1"/>
            <a:r>
              <a:rPr lang="en-US" sz="1400" dirty="0">
                <a:solidFill>
                  <a:srgbClr val="931A68"/>
                </a:solidFill>
                <a:latin typeface="Monaco" charset="0"/>
              </a:rPr>
              <a:t>void</a:t>
            </a:r>
            <a:r>
              <a:rPr lang="en-US" sz="1400" dirty="0">
                <a:solidFill>
                  <a:srgbClr val="000000"/>
                </a:solidFill>
                <a:latin typeface="Monaco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Monaco" charset="0"/>
                <a:ea typeface="Monaco" charset="0"/>
                <a:cs typeface="Monaco" charset="0"/>
              </a:rPr>
              <a:t>my_sensor_read_done</a:t>
            </a:r>
            <a:r>
              <a:rPr lang="en-US" sz="1400" dirty="0">
                <a:solidFill>
                  <a:schemeClr val="tx1"/>
                </a:solidFill>
                <a:latin typeface="Monaco" charset="0"/>
                <a:ea typeface="Monaco" charset="0"/>
                <a:cs typeface="Monaco" charset="0"/>
              </a:rPr>
              <a:t>(</a:t>
            </a:r>
            <a:r>
              <a:rPr lang="en-US" sz="1400" dirty="0" err="1">
                <a:solidFill>
                  <a:schemeClr val="tx1"/>
                </a:solidFill>
                <a:latin typeface="Monaco" charset="0"/>
                <a:ea typeface="Monaco" charset="0"/>
                <a:cs typeface="Monaco" charset="0"/>
              </a:rPr>
              <a:t>error_t</a:t>
            </a:r>
            <a:r>
              <a:rPr lang="en-US" sz="1400" dirty="0">
                <a:solidFill>
                  <a:schemeClr val="tx1"/>
                </a:solidFill>
                <a:latin typeface="Monaco" charset="0"/>
                <a:ea typeface="Monaco" charset="0"/>
                <a:cs typeface="Monaco" charset="0"/>
              </a:rPr>
              <a:t> err, </a:t>
            </a:r>
            <a:br>
              <a:rPr lang="en-US" sz="1400" dirty="0">
                <a:solidFill>
                  <a:schemeClr val="tx1"/>
                </a:solidFill>
                <a:latin typeface="Monaco" charset="0"/>
                <a:ea typeface="Monaco" charset="0"/>
                <a:cs typeface="Monaco" charset="0"/>
              </a:rPr>
            </a:br>
            <a:r>
              <a:rPr lang="en-US" sz="1400" dirty="0">
                <a:solidFill>
                  <a:schemeClr val="tx1"/>
                </a:solidFill>
                <a:latin typeface="Monaco" charset="0"/>
                <a:ea typeface="Monaco" charset="0"/>
                <a:cs typeface="Monaco" charset="0"/>
              </a:rPr>
              <a:t>                          </a:t>
            </a:r>
            <a:r>
              <a:rPr lang="en-US" sz="1400" dirty="0" err="1">
                <a:solidFill>
                  <a:schemeClr val="tx1"/>
                </a:solidFill>
                <a:latin typeface="Monaco" charset="0"/>
                <a:ea typeface="Monaco" charset="0"/>
                <a:cs typeface="Monaco" charset="0"/>
              </a:rPr>
              <a:t>val_t</a:t>
            </a:r>
            <a:r>
              <a:rPr lang="en-US" sz="1400" dirty="0">
                <a:solidFill>
                  <a:schemeClr val="tx1"/>
                </a:solidFill>
                <a:latin typeface="Monaco" charset="0"/>
                <a:ea typeface="Monaco" charset="0"/>
                <a:cs typeface="Monaco" charset="0"/>
              </a:rPr>
              <a:t> value) {</a:t>
            </a:r>
          </a:p>
          <a:p>
            <a:pPr eaLnBrk="1" hangingPunct="1"/>
            <a:r>
              <a:rPr lang="en-US" sz="1400" dirty="0">
                <a:solidFill>
                  <a:schemeClr val="tx1"/>
                </a:solidFill>
                <a:latin typeface="Monaco" charset="0"/>
                <a:ea typeface="Monaco" charset="0"/>
                <a:cs typeface="Monaco" charset="0"/>
              </a:rPr>
              <a:t>  // </a:t>
            </a:r>
            <a:r>
              <a:rPr lang="mr-IN" sz="1400" dirty="0">
                <a:solidFill>
                  <a:schemeClr val="tx1"/>
                </a:solidFill>
                <a:latin typeface="Monaco" charset="0"/>
                <a:ea typeface="Monaco" charset="0"/>
                <a:cs typeface="Monaco" charset="0"/>
              </a:rPr>
              <a:t>…</a:t>
            </a:r>
            <a:endParaRPr lang="en-US" sz="1400" dirty="0">
              <a:solidFill>
                <a:schemeClr val="tx1"/>
              </a:solidFill>
              <a:latin typeface="Monaco" charset="0"/>
              <a:ea typeface="Monaco" charset="0"/>
              <a:cs typeface="Monaco" charset="0"/>
            </a:endParaRPr>
          </a:p>
          <a:p>
            <a:pPr eaLnBrk="1" hangingPunct="1"/>
            <a:r>
              <a:rPr lang="en-US" sz="1400" dirty="0">
                <a:solidFill>
                  <a:schemeClr val="tx1"/>
                </a:solidFill>
                <a:latin typeface="Monaco" charset="0"/>
                <a:ea typeface="Monaco" charset="0"/>
                <a:cs typeface="Monaco" charset="0"/>
              </a:rPr>
              <a:t>  </a:t>
            </a:r>
            <a:r>
              <a:rPr lang="en-US" sz="1400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if</a:t>
            </a:r>
            <a:r>
              <a:rPr lang="en-US" sz="1400" dirty="0">
                <a:latin typeface="Monaco" charset="0"/>
                <a:ea typeface="Monaco" charset="0"/>
                <a:cs typeface="Monaco" charset="0"/>
              </a:rPr>
              <a:t> (</a:t>
            </a:r>
            <a:r>
              <a:rPr lang="en-US" sz="1400" dirty="0">
                <a:solidFill>
                  <a:schemeClr val="tx1"/>
                </a:solidFill>
                <a:latin typeface="Monaco" charset="0"/>
                <a:ea typeface="Monaco" charset="0"/>
                <a:cs typeface="Monaco" charset="0"/>
              </a:rPr>
              <a:t>(err == OK) {</a:t>
            </a:r>
          </a:p>
          <a:p>
            <a:pPr eaLnBrk="1" hangingPunct="1"/>
            <a:r>
              <a:rPr lang="en-US" sz="1400" dirty="0">
                <a:solidFill>
                  <a:schemeClr val="tx1"/>
                </a:solidFill>
                <a:latin typeface="Monaco" charset="0"/>
                <a:ea typeface="Monaco" charset="0"/>
                <a:cs typeface="Monaco" charset="0"/>
              </a:rPr>
              <a:t>    </a:t>
            </a:r>
            <a:r>
              <a:rPr lang="en-US" sz="1400" dirty="0" err="1">
                <a:solidFill>
                  <a:schemeClr val="tx1"/>
                </a:solidFill>
                <a:latin typeface="Monaco" charset="0"/>
                <a:ea typeface="Monaco" charset="0"/>
                <a:cs typeface="Monaco" charset="0"/>
              </a:rPr>
              <a:t>do_something</a:t>
            </a:r>
            <a:r>
              <a:rPr lang="en-US" sz="1400" dirty="0">
                <a:solidFill>
                  <a:schemeClr val="tx1"/>
                </a:solidFill>
                <a:latin typeface="Monaco" charset="0"/>
                <a:ea typeface="Monaco" charset="0"/>
                <a:cs typeface="Monaco" charset="0"/>
              </a:rPr>
              <a:t>(value);</a:t>
            </a:r>
          </a:p>
          <a:p>
            <a:pPr eaLnBrk="1" hangingPunct="1"/>
            <a:r>
              <a:rPr lang="en-US" sz="1400" dirty="0">
                <a:solidFill>
                  <a:schemeClr val="tx1"/>
                </a:solidFill>
                <a:latin typeface="Monaco" charset="0"/>
                <a:ea typeface="Monaco" charset="0"/>
                <a:cs typeface="Monaco" charset="0"/>
              </a:rPr>
              <a:t>  }</a:t>
            </a:r>
          </a:p>
          <a:p>
            <a:pPr eaLnBrk="1" hangingPunct="1"/>
            <a:r>
              <a:rPr lang="en-US" sz="1400" dirty="0">
                <a:solidFill>
                  <a:schemeClr val="tx1"/>
                </a:solidFill>
                <a:latin typeface="Monaco" charset="0"/>
                <a:ea typeface="Monaco" charset="0"/>
                <a:cs typeface="Monaco" charset="0"/>
              </a:rPr>
              <a:t>}</a:t>
            </a:r>
          </a:p>
          <a:p>
            <a:pPr eaLnBrk="1" hangingPunct="1"/>
            <a:endParaRPr lang="en-US" sz="1400" dirty="0">
              <a:solidFill>
                <a:schemeClr val="tx1"/>
              </a:solidFill>
              <a:latin typeface="Monaco" charset="0"/>
              <a:ea typeface="Monaco" charset="0"/>
              <a:cs typeface="Monaco" charset="0"/>
            </a:endParaRPr>
          </a:p>
          <a:p>
            <a:pPr eaLnBrk="1" hangingPunct="1"/>
            <a:r>
              <a:rPr lang="en-US" sz="1400" dirty="0">
                <a:solidFill>
                  <a:srgbClr val="931A68"/>
                </a:solidFill>
                <a:latin typeface="Monaco" charset="0"/>
              </a:rPr>
              <a:t>void</a:t>
            </a:r>
            <a:r>
              <a:rPr lang="en-US" sz="1400" dirty="0">
                <a:solidFill>
                  <a:srgbClr val="000000"/>
                </a:solidFill>
                <a:latin typeface="Monaco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Monaco" charset="0"/>
                <a:ea typeface="Monaco" charset="0"/>
                <a:cs typeface="Monaco" charset="0"/>
              </a:rPr>
              <a:t>foo() {</a:t>
            </a:r>
            <a:br>
              <a:rPr lang="en-US" sz="1400" dirty="0">
                <a:solidFill>
                  <a:schemeClr val="tx1"/>
                </a:solidFill>
                <a:latin typeface="Monaco" charset="0"/>
                <a:ea typeface="Monaco" charset="0"/>
                <a:cs typeface="Monaco" charset="0"/>
              </a:rPr>
            </a:br>
            <a:r>
              <a:rPr lang="en-US" sz="1400" dirty="0">
                <a:solidFill>
                  <a:schemeClr val="tx1"/>
                </a:solidFill>
                <a:latin typeface="Monaco" charset="0"/>
                <a:ea typeface="Monaco" charset="0"/>
                <a:cs typeface="Monaco" charset="0"/>
              </a:rPr>
              <a:t>  // … do something</a:t>
            </a:r>
          </a:p>
          <a:p>
            <a:pPr eaLnBrk="1" hangingPunct="1"/>
            <a:r>
              <a:rPr lang="en-US" sz="1400" dirty="0">
                <a:solidFill>
                  <a:schemeClr val="tx1"/>
                </a:solidFill>
                <a:latin typeface="Monaco" charset="0"/>
                <a:ea typeface="Monaco" charset="0"/>
                <a:cs typeface="Monaco" charset="0"/>
              </a:rPr>
              <a:t>  </a:t>
            </a:r>
            <a:r>
              <a:rPr lang="en-US" sz="1400" dirty="0" err="1">
                <a:solidFill>
                  <a:schemeClr val="tx1"/>
                </a:solidFill>
                <a:latin typeface="Monaco" charset="0"/>
                <a:ea typeface="Monaco" charset="0"/>
                <a:cs typeface="Monaco" charset="0"/>
              </a:rPr>
              <a:t>sensor_read</a:t>
            </a:r>
            <a:r>
              <a:rPr lang="en-US" sz="1400" dirty="0">
                <a:solidFill>
                  <a:schemeClr val="tx1"/>
                </a:solidFill>
                <a:latin typeface="Monaco" charset="0"/>
                <a:ea typeface="Monaco" charset="0"/>
                <a:cs typeface="Monaco" charset="0"/>
              </a:rPr>
              <a:t>(&amp;</a:t>
            </a:r>
            <a:r>
              <a:rPr lang="en-US" sz="1400" dirty="0" err="1">
                <a:solidFill>
                  <a:schemeClr val="tx1"/>
                </a:solidFill>
                <a:latin typeface="Monaco" charset="0"/>
                <a:ea typeface="Monaco" charset="0"/>
                <a:cs typeface="Monaco" charset="0"/>
              </a:rPr>
              <a:t>my_sensor_read_done</a:t>
            </a:r>
            <a:r>
              <a:rPr lang="en-US" sz="1400" dirty="0">
                <a:solidFill>
                  <a:schemeClr val="tx1"/>
                </a:solidFill>
                <a:latin typeface="Monaco" charset="0"/>
                <a:ea typeface="Monaco" charset="0"/>
                <a:cs typeface="Monaco" charset="0"/>
              </a:rPr>
              <a:t>);</a:t>
            </a:r>
          </a:p>
          <a:p>
            <a:pPr eaLnBrk="1" hangingPunct="1"/>
            <a:r>
              <a:rPr lang="en-US" sz="1400" dirty="0">
                <a:solidFill>
                  <a:schemeClr val="tx1"/>
                </a:solidFill>
                <a:latin typeface="Monaco" charset="0"/>
                <a:ea typeface="Monaco" charset="0"/>
                <a:cs typeface="Monaco" charset="0"/>
              </a:rPr>
              <a:t>  // </a:t>
            </a:r>
            <a:r>
              <a:rPr lang="mr-IN" sz="1400" dirty="0">
                <a:solidFill>
                  <a:schemeClr val="tx1"/>
                </a:solidFill>
                <a:latin typeface="Monaco" charset="0"/>
                <a:ea typeface="Monaco" charset="0"/>
                <a:cs typeface="Monaco" charset="0"/>
              </a:rPr>
              <a:t>…</a:t>
            </a:r>
            <a:r>
              <a:rPr lang="en-US" sz="1400" dirty="0">
                <a:solidFill>
                  <a:schemeClr val="tx1"/>
                </a:solidFill>
                <a:latin typeface="Monaco" charset="0"/>
                <a:ea typeface="Monaco" charset="0"/>
                <a:cs typeface="Monaco" charset="0"/>
              </a:rPr>
              <a:t> do something more</a:t>
            </a:r>
          </a:p>
          <a:p>
            <a:pPr eaLnBrk="1" hangingPunct="1"/>
            <a:r>
              <a:rPr lang="en-US" sz="1400" dirty="0">
                <a:solidFill>
                  <a:schemeClr val="tx1"/>
                </a:solidFill>
                <a:latin typeface="Monaco" charset="0"/>
                <a:ea typeface="Monaco" charset="0"/>
                <a:cs typeface="Monaco" charset="0"/>
              </a:rPr>
              <a:t>}</a:t>
            </a:r>
          </a:p>
          <a:p>
            <a:pPr eaLnBrk="1" hangingPunct="1"/>
            <a:endParaRPr lang="en-US" sz="1400" dirty="0">
              <a:solidFill>
                <a:srgbClr val="740000"/>
              </a:solidFill>
              <a:latin typeface="Courier New" charset="0"/>
              <a:cs typeface="Courier New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168691" y="1266484"/>
            <a:ext cx="6817664" cy="1724483"/>
            <a:chOff x="2394284" y="1235244"/>
            <a:chExt cx="6817664" cy="1724483"/>
          </a:xfrm>
        </p:grpSpPr>
        <p:sp>
          <p:nvSpPr>
            <p:cNvPr id="25625" name="TextBox 7"/>
            <p:cNvSpPr txBox="1">
              <a:spLocks noChangeArrowheads="1"/>
            </p:cNvSpPr>
            <p:nvPr/>
          </p:nvSpPr>
          <p:spPr bwMode="auto">
            <a:xfrm>
              <a:off x="2394284" y="1235244"/>
              <a:ext cx="6597316" cy="5847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16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16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16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16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006141"/>
                  </a:solidFill>
                  <a:latin typeface="Monaco" charset="0"/>
                </a:rPr>
                <a:t>// Sensor interface: </a:t>
              </a:r>
              <a:r>
                <a:rPr lang="en-US" dirty="0" err="1">
                  <a:solidFill>
                    <a:srgbClr val="006141"/>
                  </a:solidFill>
                  <a:latin typeface="Monaco" charset="0"/>
                </a:rPr>
                <a:t>sensor.h</a:t>
              </a:r>
              <a:br>
                <a:rPr lang="en-US" dirty="0">
                  <a:solidFill>
                    <a:schemeClr val="tx1"/>
                  </a:solidFill>
                  <a:latin typeface="Monaco" charset="0"/>
                  <a:ea typeface="Monaco" charset="0"/>
                  <a:cs typeface="Monaco" charset="0"/>
                </a:rPr>
              </a:br>
              <a:r>
                <a:rPr lang="en-US" dirty="0">
                  <a:solidFill>
                    <a:srgbClr val="931A68"/>
                  </a:solidFill>
                  <a:latin typeface="Monaco" charset="0"/>
                </a:rPr>
                <a:t>void</a:t>
              </a:r>
              <a:r>
                <a:rPr lang="en-US" dirty="0">
                  <a:solidFill>
                    <a:srgbClr val="000000"/>
                  </a:solidFill>
                  <a:latin typeface="Monaco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Monaco" charset="0"/>
                  <a:ea typeface="Monaco" charset="0"/>
                  <a:cs typeface="Monaco" charset="0"/>
                </a:rPr>
                <a:t>sensor_read</a:t>
              </a:r>
              <a:r>
                <a:rPr lang="en-US" dirty="0">
                  <a:solidFill>
                    <a:schemeClr val="tx1"/>
                  </a:solidFill>
                  <a:latin typeface="Monaco" charset="0"/>
                  <a:ea typeface="Monaco" charset="0"/>
                  <a:cs typeface="Monaco" charset="0"/>
                </a:rPr>
                <a:t>(</a:t>
              </a:r>
              <a:r>
                <a:rPr lang="en-US" dirty="0">
                  <a:solidFill>
                    <a:srgbClr val="931A68"/>
                  </a:solidFill>
                  <a:latin typeface="Monaco" charset="0"/>
                </a:rPr>
                <a:t>void</a:t>
              </a:r>
              <a:r>
                <a:rPr lang="en-US" dirty="0">
                  <a:solidFill>
                    <a:srgbClr val="000000"/>
                  </a:solidFill>
                  <a:latin typeface="Monaco" charset="0"/>
                </a:rPr>
                <a:t> </a:t>
              </a:r>
              <a:r>
                <a:rPr lang="en-US" dirty="0">
                  <a:solidFill>
                    <a:schemeClr val="tx1"/>
                  </a:solidFill>
                  <a:latin typeface="Monaco" charset="0"/>
                  <a:ea typeface="Monaco" charset="0"/>
                  <a:cs typeface="Monaco" charset="0"/>
                </a:rPr>
                <a:t>(*callback)(</a:t>
              </a:r>
              <a:r>
                <a:rPr lang="en-US" dirty="0" err="1">
                  <a:solidFill>
                    <a:schemeClr val="tx1"/>
                  </a:solidFill>
                  <a:latin typeface="Monaco" charset="0"/>
                  <a:ea typeface="Monaco" charset="0"/>
                  <a:cs typeface="Monaco" charset="0"/>
                </a:rPr>
                <a:t>error_t</a:t>
              </a:r>
              <a:r>
                <a:rPr lang="en-US" dirty="0">
                  <a:solidFill>
                    <a:schemeClr val="tx1"/>
                  </a:solidFill>
                  <a:latin typeface="Monaco" charset="0"/>
                  <a:ea typeface="Monaco" charset="0"/>
                  <a:cs typeface="Monaco" charset="0"/>
                </a:rPr>
                <a:t>, </a:t>
              </a:r>
              <a:r>
                <a:rPr lang="en-US" dirty="0" err="1">
                  <a:solidFill>
                    <a:schemeClr val="tx1"/>
                  </a:solidFill>
                  <a:latin typeface="Monaco" charset="0"/>
                  <a:ea typeface="Monaco" charset="0"/>
                  <a:cs typeface="Monaco" charset="0"/>
                </a:rPr>
                <a:t>val_t</a:t>
              </a:r>
              <a:r>
                <a:rPr lang="en-US" dirty="0">
                  <a:solidFill>
                    <a:schemeClr val="tx1"/>
                  </a:solidFill>
                  <a:latin typeface="Monaco" charset="0"/>
                  <a:ea typeface="Monaco" charset="0"/>
                  <a:cs typeface="Monaco" charset="0"/>
                </a:rPr>
                <a:t>));</a:t>
              </a:r>
            </a:p>
          </p:txBody>
        </p:sp>
        <p:sp>
          <p:nvSpPr>
            <p:cNvPr id="4" name="Rounded Rectangular Callout 13"/>
            <p:cNvSpPr>
              <a:spLocks noChangeArrowheads="1"/>
            </p:cNvSpPr>
            <p:nvPr/>
          </p:nvSpPr>
          <p:spPr bwMode="auto">
            <a:xfrm>
              <a:off x="6028593" y="2057274"/>
              <a:ext cx="3183355" cy="902453"/>
            </a:xfrm>
            <a:prstGeom prst="wedgeRoundRectCallout">
              <a:avLst>
                <a:gd name="adj1" fmla="val -69035"/>
                <a:gd name="adj2" fmla="val -71867"/>
                <a:gd name="adj3" fmla="val 1666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/>
                <a:t>The corresponding </a:t>
              </a:r>
              <a:r>
                <a:rPr lang="en-US" b="1" dirty="0" err="1">
                  <a:latin typeface="Courier New" charset="0"/>
                  <a:ea typeface="Courier New" charset="0"/>
                  <a:cs typeface="Courier New" charset="0"/>
                </a:rPr>
                <a:t>sensor.c</a:t>
              </a:r>
              <a:r>
                <a:rPr lang="en-US" b="1" dirty="0">
                  <a:latin typeface="Courier New" charset="0"/>
                  <a:ea typeface="Courier New" charset="0"/>
                  <a:cs typeface="Courier New" charset="0"/>
                </a:rPr>
                <a:t> </a:t>
              </a:r>
              <a:r>
                <a:rPr lang="en-US" dirty="0"/>
                <a:t>is provided by sensor-specific implementations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30158" y="3269115"/>
            <a:ext cx="6244392" cy="1699928"/>
            <a:chOff x="1524000" y="2248066"/>
            <a:chExt cx="6244392" cy="1699928"/>
          </a:xfrm>
        </p:grpSpPr>
        <p:sp>
          <p:nvSpPr>
            <p:cNvPr id="6" name="Rounded Rectangular Callout 16"/>
            <p:cNvSpPr>
              <a:spLocks noChangeArrowheads="1"/>
            </p:cNvSpPr>
            <p:nvPr/>
          </p:nvSpPr>
          <p:spPr bwMode="auto">
            <a:xfrm rot="16200000">
              <a:off x="6023897" y="2678111"/>
              <a:ext cx="1545890" cy="685799"/>
            </a:xfrm>
            <a:prstGeom prst="wedgeRoundRectCallout">
              <a:avLst>
                <a:gd name="adj1" fmla="val -16407"/>
                <a:gd name="adj2" fmla="val 134449"/>
                <a:gd name="adj3" fmla="val 1666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/>
                <a:t>Calls </a:t>
              </a:r>
              <a:br>
                <a:rPr lang="en-US" dirty="0"/>
              </a:br>
              <a:r>
                <a:rPr lang="en-US" dirty="0" err="1"/>
                <a:t>sensor_read</a:t>
              </a:r>
              <a:r>
                <a:rPr lang="en-US" dirty="0"/>
                <a:t>()</a:t>
              </a:r>
            </a:p>
          </p:txBody>
        </p:sp>
        <p:cxnSp>
          <p:nvCxnSpPr>
            <p:cNvPr id="25624" name="Straight Arrow Connector 15"/>
            <p:cNvCxnSpPr>
              <a:cxnSpLocks noChangeShapeType="1"/>
            </p:cNvCxnSpPr>
            <p:nvPr/>
          </p:nvCxnSpPr>
          <p:spPr bwMode="auto">
            <a:xfrm rot="5400000">
              <a:off x="7463712" y="3308895"/>
              <a:ext cx="609360" cy="1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620" name="Rounded Rectangle 20"/>
            <p:cNvSpPr>
              <a:spLocks noChangeArrowheads="1"/>
            </p:cNvSpPr>
            <p:nvPr/>
          </p:nvSpPr>
          <p:spPr bwMode="auto">
            <a:xfrm>
              <a:off x="1524000" y="3679826"/>
              <a:ext cx="3704956" cy="268168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13" name="Group 34"/>
          <p:cNvGrpSpPr>
            <a:grpSpLocks/>
          </p:cNvGrpSpPr>
          <p:nvPr/>
        </p:nvGrpSpPr>
        <p:grpSpPr bwMode="auto">
          <a:xfrm>
            <a:off x="7923979" y="3341310"/>
            <a:ext cx="1067618" cy="1523461"/>
            <a:chOff x="7924007" y="4724400"/>
            <a:chExt cx="1067593" cy="1524000"/>
          </a:xfrm>
        </p:grpSpPr>
        <p:sp>
          <p:nvSpPr>
            <p:cNvPr id="25611" name="Rounded Rectangular Callout 18"/>
            <p:cNvSpPr>
              <a:spLocks noChangeArrowheads="1"/>
            </p:cNvSpPr>
            <p:nvPr/>
          </p:nvSpPr>
          <p:spPr bwMode="auto">
            <a:xfrm rot="-5400000">
              <a:off x="7924800" y="5181600"/>
              <a:ext cx="1524000" cy="609600"/>
            </a:xfrm>
            <a:prstGeom prst="wedgeRoundRectCallout">
              <a:avLst>
                <a:gd name="adj1" fmla="val -15023"/>
                <a:gd name="adj2" fmla="val -116111"/>
                <a:gd name="adj3" fmla="val 1666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/>
                <a:t>Calls</a:t>
              </a:r>
              <a:br>
                <a:rPr lang="en-US"/>
              </a:br>
              <a:r>
                <a:rPr lang="en-US"/>
                <a:t>(*callback)()</a:t>
              </a:r>
              <a:endParaRPr lang="en-US" dirty="0"/>
            </a:p>
          </p:txBody>
        </p:sp>
        <p:cxnSp>
          <p:nvCxnSpPr>
            <p:cNvPr id="25618" name="Straight Arrow Connector 17"/>
            <p:cNvCxnSpPr>
              <a:cxnSpLocks noChangeShapeType="1"/>
            </p:cNvCxnSpPr>
            <p:nvPr/>
          </p:nvCxnSpPr>
          <p:spPr bwMode="auto">
            <a:xfrm rot="5400000">
              <a:off x="7620001" y="5715000"/>
              <a:ext cx="609599" cy="1588"/>
            </a:xfrm>
            <a:prstGeom prst="straightConnector1">
              <a:avLst/>
            </a:prstGeom>
            <a:noFill/>
            <a:ln w="38100">
              <a:solidFill>
                <a:srgbClr val="0000FF"/>
              </a:solidFill>
              <a:round/>
              <a:headEnd type="arrow" w="lg" len="lg"/>
              <a:tailEnd type="non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Event-driven: Example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359866" y="4646569"/>
            <a:ext cx="2000250" cy="844550"/>
            <a:chOff x="6324600" y="6013450"/>
            <a:chExt cx="2000250" cy="84455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6013450"/>
              <a:ext cx="2000250" cy="844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871716" y="6220966"/>
              <a:ext cx="90601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/>
                <a:t>Sensor</a:t>
              </a:r>
              <a:endParaRPr lang="en-US" b="1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305550" y="3200405"/>
            <a:ext cx="2000250" cy="854075"/>
            <a:chOff x="6305550" y="4572000"/>
            <a:chExt cx="2000250" cy="854075"/>
          </a:xfrm>
        </p:grpSpPr>
        <p:pic>
          <p:nvPicPr>
            <p:cNvPr id="14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5550" y="4572000"/>
              <a:ext cx="200025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6661114" y="4762540"/>
              <a:ext cx="139775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/>
                <a:t>Application</a:t>
              </a:r>
              <a:endParaRPr lang="en-US" b="1" dirty="0"/>
            </a:p>
          </p:txBody>
        </p:sp>
      </p:grpSp>
      <p:sp>
        <p:nvSpPr>
          <p:cNvPr id="26" name="Rounded Rectangle 20"/>
          <p:cNvSpPr>
            <a:spLocks noChangeArrowheads="1"/>
          </p:cNvSpPr>
          <p:nvPr/>
        </p:nvSpPr>
        <p:spPr bwMode="auto">
          <a:xfrm>
            <a:off x="316212" y="2582430"/>
            <a:ext cx="4075313" cy="45102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Rounded Rectangular Callout 13"/>
          <p:cNvSpPr>
            <a:spLocks noChangeArrowheads="1"/>
          </p:cNvSpPr>
          <p:nvPr/>
        </p:nvSpPr>
        <p:spPr bwMode="auto">
          <a:xfrm>
            <a:off x="5810253" y="5616037"/>
            <a:ext cx="3183355" cy="902453"/>
          </a:xfrm>
          <a:prstGeom prst="wedgeRoundRectCallout">
            <a:avLst>
              <a:gd name="adj1" fmla="val -10074"/>
              <a:gd name="adj2" fmla="val 5459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If callbacks are asynchronous, the execution is preempted unless in an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atomic </a:t>
            </a:r>
            <a:r>
              <a:rPr lang="en-US" dirty="0"/>
              <a:t>block</a:t>
            </a:r>
          </a:p>
        </p:txBody>
      </p:sp>
    </p:spTree>
    <p:extLst>
      <p:ext uri="{BB962C8B-B14F-4D97-AF65-F5344CB8AC3E}">
        <p14:creationId xmlns:p14="http://schemas.microsoft.com/office/powerpoint/2010/main" val="82753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Existing Models: </a:t>
            </a:r>
            <a:r>
              <a:rPr lang="en-US" dirty="0" err="1"/>
              <a:t>Protothreads</a:t>
            </a:r>
            <a:endParaRPr lang="en-US" dirty="0"/>
          </a:p>
        </p:txBody>
      </p:sp>
      <p:sp>
        <p:nvSpPr>
          <p:cNvPr id="6" name="Rectangle 11"/>
          <p:cNvSpPr txBox="1">
            <a:spLocks noChangeArrowheads="1"/>
          </p:cNvSpPr>
          <p:nvPr/>
        </p:nvSpPr>
        <p:spPr>
          <a:xfrm>
            <a:off x="288522" y="1344614"/>
            <a:ext cx="4608332" cy="4827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ct val="20000"/>
              </a:spcBef>
              <a:buFont typeface="Arial"/>
              <a:buChar char="•"/>
              <a:defRPr sz="3200" b="1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b="0" dirty="0"/>
              <a:t>”Best of both worlds”</a:t>
            </a:r>
          </a:p>
          <a:p>
            <a:r>
              <a:rPr lang="en-US" altLang="en-US" b="0" dirty="0"/>
              <a:t>Maintain sequential semantics</a:t>
            </a:r>
            <a:r>
              <a:rPr lang="mr-IN" altLang="en-US" b="0" dirty="0"/>
              <a:t>…</a:t>
            </a:r>
            <a:endParaRPr lang="en-US" altLang="en-US" b="0" dirty="0"/>
          </a:p>
          <a:p>
            <a:r>
              <a:rPr lang="mr-IN" altLang="en-US" b="0" dirty="0"/>
              <a:t>…</a:t>
            </a:r>
            <a:r>
              <a:rPr lang="en-US" altLang="en-US" b="0" dirty="0"/>
              <a:t>with a single stack</a:t>
            </a:r>
          </a:p>
          <a:p>
            <a:r>
              <a:rPr lang="en-US" altLang="en-US" b="0" dirty="0"/>
              <a:t>Provided in </a:t>
            </a:r>
            <a:r>
              <a:rPr lang="en-US" altLang="en-US" b="0" dirty="0" err="1"/>
              <a:t>Contiki</a:t>
            </a:r>
            <a:r>
              <a:rPr lang="en-US" altLang="en-US" b="0" dirty="0"/>
              <a:t> and </a:t>
            </a:r>
            <a:r>
              <a:rPr lang="en-US" altLang="en-US" b="0" dirty="0" err="1"/>
              <a:t>Contiki</a:t>
            </a:r>
            <a:r>
              <a:rPr lang="en-US" altLang="en-US" b="0" dirty="0"/>
              <a:t>-NG</a:t>
            </a:r>
          </a:p>
          <a:p>
            <a:endParaRPr lang="en-US" altLang="en-US" dirty="0"/>
          </a:p>
        </p:txBody>
      </p:sp>
      <p:sp>
        <p:nvSpPr>
          <p:cNvPr id="9" name="Rectangle 8"/>
          <p:cNvSpPr/>
          <p:nvPr/>
        </p:nvSpPr>
        <p:spPr>
          <a:xfrm>
            <a:off x="4824663" y="1424731"/>
            <a:ext cx="4081843" cy="397031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931A68"/>
                </a:solidFill>
                <a:latin typeface="Monaco" charset="0"/>
              </a:rPr>
              <a:t>#include</a:t>
            </a:r>
            <a:r>
              <a:rPr lang="en-US" sz="1400" dirty="0">
                <a:solidFill>
                  <a:srgbClr val="000000"/>
                </a:solidFill>
                <a:latin typeface="Monaco" charset="0"/>
              </a:rPr>
              <a:t> </a:t>
            </a:r>
            <a:r>
              <a:rPr lang="en-US" sz="1400" dirty="0">
                <a:solidFill>
                  <a:srgbClr val="3933FF"/>
                </a:solidFill>
                <a:latin typeface="Monaco" charset="0"/>
              </a:rPr>
              <a:t>"</a:t>
            </a:r>
            <a:r>
              <a:rPr lang="en-US" sz="1400" dirty="0" err="1">
                <a:solidFill>
                  <a:srgbClr val="3933FF"/>
                </a:solidFill>
                <a:latin typeface="Monaco" charset="0"/>
              </a:rPr>
              <a:t>contiki.h</a:t>
            </a:r>
            <a:r>
              <a:rPr lang="en-US" sz="1400" dirty="0">
                <a:solidFill>
                  <a:srgbClr val="3933FF"/>
                </a:solidFill>
                <a:latin typeface="Monaco" charset="0"/>
              </a:rPr>
              <a:t>"</a:t>
            </a:r>
          </a:p>
          <a:p>
            <a:r>
              <a:rPr lang="en-US" sz="1400" dirty="0">
                <a:solidFill>
                  <a:srgbClr val="931A68"/>
                </a:solidFill>
                <a:latin typeface="Monaco" charset="0"/>
              </a:rPr>
              <a:t>#include</a:t>
            </a:r>
            <a:r>
              <a:rPr lang="en-US" sz="1400" dirty="0">
                <a:solidFill>
                  <a:srgbClr val="000000"/>
                </a:solidFill>
                <a:latin typeface="Monaco" charset="0"/>
              </a:rPr>
              <a:t> </a:t>
            </a:r>
            <a:r>
              <a:rPr lang="en-US" sz="1400" dirty="0">
                <a:solidFill>
                  <a:srgbClr val="3933FF"/>
                </a:solidFill>
                <a:latin typeface="Monaco" charset="0"/>
              </a:rPr>
              <a:t>&lt;</a:t>
            </a:r>
            <a:r>
              <a:rPr lang="en-US" sz="1400" dirty="0" err="1">
                <a:solidFill>
                  <a:srgbClr val="3933FF"/>
                </a:solidFill>
                <a:latin typeface="Monaco" charset="0"/>
              </a:rPr>
              <a:t>stdio.h</a:t>
            </a:r>
            <a:r>
              <a:rPr lang="en-US" sz="1400" dirty="0">
                <a:solidFill>
                  <a:srgbClr val="3933FF"/>
                </a:solidFill>
                <a:latin typeface="Monaco" charset="0"/>
              </a:rPr>
              <a:t>&gt;</a:t>
            </a:r>
          </a:p>
          <a:p>
            <a:br>
              <a:rPr lang="en-US" sz="1400" dirty="0">
                <a:latin typeface="Monaco" charset="0"/>
              </a:rPr>
            </a:br>
            <a:endParaRPr lang="en-US" sz="1400" dirty="0">
              <a:latin typeface="Monaco" charset="0"/>
            </a:endParaRPr>
          </a:p>
          <a:p>
            <a:r>
              <a:rPr lang="en-US" sz="1400" dirty="0">
                <a:latin typeface="Monaco" charset="0"/>
              </a:rPr>
              <a:t>PROCESS(</a:t>
            </a:r>
            <a:r>
              <a:rPr lang="en-US" sz="1400" dirty="0" err="1">
                <a:latin typeface="Monaco" charset="0"/>
              </a:rPr>
              <a:t>test_proc</a:t>
            </a:r>
            <a:r>
              <a:rPr lang="en-US" sz="1400" dirty="0">
                <a:latin typeface="Monaco" charset="0"/>
              </a:rPr>
              <a:t>, </a:t>
            </a:r>
            <a:r>
              <a:rPr lang="en-US" sz="1400" dirty="0">
                <a:solidFill>
                  <a:srgbClr val="3933FF"/>
                </a:solidFill>
                <a:latin typeface="Monaco" charset="0"/>
              </a:rPr>
              <a:t>"Test process"</a:t>
            </a:r>
            <a:r>
              <a:rPr lang="en-US" sz="1400" dirty="0">
                <a:latin typeface="Monaco" charset="0"/>
              </a:rPr>
              <a:t>);</a:t>
            </a:r>
          </a:p>
          <a:p>
            <a:r>
              <a:rPr lang="en-US" sz="1400" dirty="0">
                <a:latin typeface="Monaco" charset="0"/>
              </a:rPr>
              <a:t>AUTOSTART_PROCESSES(&amp;</a:t>
            </a:r>
            <a:r>
              <a:rPr lang="en-US" sz="1400" dirty="0" err="1">
                <a:latin typeface="Monaco" charset="0"/>
              </a:rPr>
              <a:t>test_proc</a:t>
            </a:r>
            <a:r>
              <a:rPr lang="en-US" sz="1400" dirty="0">
                <a:latin typeface="Monaco" charset="0"/>
              </a:rPr>
              <a:t>);</a:t>
            </a:r>
          </a:p>
          <a:p>
            <a:br>
              <a:rPr lang="en-US" sz="1400" dirty="0">
                <a:latin typeface="Monaco" charset="0"/>
              </a:rPr>
            </a:br>
            <a:endParaRPr lang="en-US" sz="1400" dirty="0">
              <a:latin typeface="Monaco" charset="0"/>
            </a:endParaRPr>
          </a:p>
          <a:p>
            <a:r>
              <a:rPr lang="en-US" sz="1400" dirty="0">
                <a:latin typeface="Monaco" charset="0"/>
              </a:rPr>
              <a:t>PROCESS_THREAD(</a:t>
            </a:r>
            <a:r>
              <a:rPr lang="en-US" sz="1400" dirty="0" err="1">
                <a:latin typeface="Monaco" charset="0"/>
              </a:rPr>
              <a:t>test_proc</a:t>
            </a:r>
            <a:r>
              <a:rPr lang="en-US" sz="1400" dirty="0">
                <a:latin typeface="Monaco" charset="0"/>
              </a:rPr>
              <a:t>, </a:t>
            </a:r>
            <a:r>
              <a:rPr lang="en-US" sz="1400" dirty="0" err="1">
                <a:latin typeface="Monaco" charset="0"/>
              </a:rPr>
              <a:t>ev</a:t>
            </a:r>
            <a:r>
              <a:rPr lang="en-US" sz="1400" dirty="0">
                <a:latin typeface="Monaco" charset="0"/>
              </a:rPr>
              <a:t>, data)</a:t>
            </a:r>
          </a:p>
          <a:p>
            <a:r>
              <a:rPr lang="en-US" sz="1400" dirty="0">
                <a:latin typeface="Monaco" charset="0"/>
              </a:rPr>
              <a:t>{</a:t>
            </a:r>
          </a:p>
          <a:p>
            <a:r>
              <a:rPr lang="en-US" sz="1400" dirty="0">
                <a:latin typeface="Monaco" charset="0"/>
              </a:rPr>
              <a:t>  PROCESS_BEGIN();</a:t>
            </a:r>
          </a:p>
          <a:p>
            <a:br>
              <a:rPr lang="en-US" sz="1400" dirty="0">
                <a:latin typeface="Monaco" charset="0"/>
              </a:rPr>
            </a:br>
            <a:endParaRPr lang="en-US" sz="1400" dirty="0">
              <a:latin typeface="Monaco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Monaco" charset="0"/>
              </a:rPr>
              <a:t>  </a:t>
            </a:r>
            <a:r>
              <a:rPr lang="en-US" sz="1400" dirty="0" err="1">
                <a:solidFill>
                  <a:srgbClr val="793D93"/>
                </a:solidFill>
                <a:latin typeface="Monaco" charset="0"/>
              </a:rPr>
              <a:t>printf</a:t>
            </a:r>
            <a:r>
              <a:rPr lang="en-US" sz="1400" dirty="0">
                <a:solidFill>
                  <a:srgbClr val="000000"/>
                </a:solidFill>
                <a:latin typeface="Monaco" charset="0"/>
              </a:rPr>
              <a:t>(</a:t>
            </a:r>
            <a:r>
              <a:rPr lang="en-US" sz="1400" dirty="0">
                <a:solidFill>
                  <a:srgbClr val="3933FF"/>
                </a:solidFill>
                <a:latin typeface="Monaco" charset="0"/>
              </a:rPr>
              <a:t>"Hello, world!\n"</a:t>
            </a:r>
            <a:r>
              <a:rPr lang="en-US" sz="1400" dirty="0">
                <a:solidFill>
                  <a:srgbClr val="000000"/>
                </a:solidFill>
                <a:latin typeface="Monaco" charset="0"/>
              </a:rPr>
              <a:t>);</a:t>
            </a:r>
            <a:endParaRPr lang="en-US" sz="1400" dirty="0">
              <a:solidFill>
                <a:srgbClr val="3933FF"/>
              </a:solidFill>
              <a:latin typeface="Monaco" charset="0"/>
            </a:endParaRPr>
          </a:p>
          <a:p>
            <a:br>
              <a:rPr lang="en-US" sz="1400" dirty="0">
                <a:latin typeface="Monaco" charset="0"/>
              </a:rPr>
            </a:br>
            <a:endParaRPr lang="en-US" sz="1400" dirty="0">
              <a:latin typeface="Monaco" charset="0"/>
            </a:endParaRPr>
          </a:p>
          <a:p>
            <a:r>
              <a:rPr lang="en-US" sz="1400" dirty="0">
                <a:latin typeface="Monaco" charset="0"/>
              </a:rPr>
              <a:t>  PROCESS_END();</a:t>
            </a:r>
          </a:p>
          <a:p>
            <a:r>
              <a:rPr lang="en-US" sz="1400" dirty="0">
                <a:latin typeface="Monaco" charset="0"/>
              </a:rPr>
              <a:t>}</a:t>
            </a:r>
            <a:endParaRPr lang="en-US" sz="1400" dirty="0">
              <a:effectLst/>
              <a:latin typeface="Monaco" charset="0"/>
            </a:endParaRPr>
          </a:p>
        </p:txBody>
      </p:sp>
      <p:sp>
        <p:nvSpPr>
          <p:cNvPr id="10" name="Rounded Rectangular Callout 13"/>
          <p:cNvSpPr>
            <a:spLocks noChangeArrowheads="1"/>
          </p:cNvSpPr>
          <p:nvPr/>
        </p:nvSpPr>
        <p:spPr bwMode="auto">
          <a:xfrm>
            <a:off x="6918158" y="5840214"/>
            <a:ext cx="1988348" cy="902453"/>
          </a:xfrm>
          <a:prstGeom prst="wedgeRoundRectCallout">
            <a:avLst>
              <a:gd name="adj1" fmla="val 130"/>
              <a:gd name="adj2" fmla="val -201188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We will see later where displayed</a:t>
            </a:r>
            <a:r>
              <a:rPr lang="mr-IN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09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POL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5714</TotalTime>
  <Words>1477</Words>
  <Application>Microsoft Macintosh PowerPoint</Application>
  <PresentationFormat>On-screen Show (4:3)</PresentationFormat>
  <Paragraphs>215</Paragraphs>
  <Slides>17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Cabin</vt:lpstr>
      <vt:lpstr>Calibri</vt:lpstr>
      <vt:lpstr>Courier New</vt:lpstr>
      <vt:lpstr>Garamond</vt:lpstr>
      <vt:lpstr>Monaco</vt:lpstr>
      <vt:lpstr>POLI</vt:lpstr>
      <vt:lpstr>Fundamentals of IoT Software © 2021 by  Luca Mottola  is licensed under CC BY-NC 4.0   To view a copy of this license, visit creativecommons.org/licenses/by-nc/4.0/</vt:lpstr>
      <vt:lpstr>Fundamentals of  IoT Software Concurrency and  Contiki-NG Protothreads  Luca Mottola luca.mottola@polimi.it (version 0.1)</vt:lpstr>
      <vt:lpstr>Contiki-NG </vt:lpstr>
      <vt:lpstr>Contiki-NG Programming</vt:lpstr>
      <vt:lpstr>Protothreads</vt:lpstr>
      <vt:lpstr>Existing Models: Multi-thread</vt:lpstr>
      <vt:lpstr>Existing Models: Event-driven</vt:lpstr>
      <vt:lpstr>Event-driven: Example</vt:lpstr>
      <vt:lpstr>Existing Models: Protothreads</vt:lpstr>
      <vt:lpstr>Protothreads: Handling Events</vt:lpstr>
      <vt:lpstr>PowerPoint Presentation</vt:lpstr>
      <vt:lpstr>Protothreads: Implementation</vt:lpstr>
      <vt:lpstr>Protothreads: Implementation</vt:lpstr>
      <vt:lpstr>Protothreads: Events</vt:lpstr>
      <vt:lpstr>Protothreads: APIs</vt:lpstr>
      <vt:lpstr>PowerPoint Presentation</vt:lpstr>
      <vt:lpstr>Exercise 1</vt:lpstr>
    </vt:vector>
  </TitlesOfParts>
  <Company>Area Servizi 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Alessandro Colleoni</dc:creator>
  <cp:lastModifiedBy>Luca Mottola</cp:lastModifiedBy>
  <cp:revision>302</cp:revision>
  <cp:lastPrinted>2017-11-28T22:09:08Z</cp:lastPrinted>
  <dcterms:created xsi:type="dcterms:W3CDTF">2015-05-26T12:27:57Z</dcterms:created>
  <dcterms:modified xsi:type="dcterms:W3CDTF">2021-03-12T21:14:01Z</dcterms:modified>
</cp:coreProperties>
</file>