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50" r:id="rId2"/>
    <p:sldId id="411" r:id="rId3"/>
    <p:sldId id="405" r:id="rId4"/>
    <p:sldId id="406" r:id="rId5"/>
    <p:sldId id="397" r:id="rId6"/>
    <p:sldId id="398" r:id="rId7"/>
    <p:sldId id="407" r:id="rId8"/>
    <p:sldId id="400" r:id="rId9"/>
    <p:sldId id="402" r:id="rId1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868"/>
    <a:srgbClr val="508F73"/>
    <a:srgbClr val="173769"/>
    <a:srgbClr val="132857"/>
    <a:srgbClr val="18376A"/>
    <a:srgbClr val="1A415D"/>
    <a:srgbClr val="002142"/>
    <a:srgbClr val="72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52" autoAdjust="0"/>
    <p:restoredTop sz="88299"/>
  </p:normalViewPr>
  <p:slideViewPr>
    <p:cSldViewPr snapToGrid="0" snapToObjects="1">
      <p:cViewPr varScale="1">
        <p:scale>
          <a:sx n="112" d="100"/>
          <a:sy n="112" d="100"/>
        </p:scale>
        <p:origin x="26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9B346-E16D-6F42-A625-343A967E6BC3}" type="datetimeFigureOut">
              <a:rPr lang="en-US" smtClean="0"/>
              <a:t>3/12/21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1C888-426C-0444-967A-5B3E4C2A0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12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08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60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17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3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7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 FOR INSTRUCTORS: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/>
              <a:t>Check </a:t>
            </a:r>
            <a:r>
              <a:rPr lang="en-US" dirty="0"/>
              <a:t>examples/timers in COOJA, using </a:t>
            </a:r>
            <a:r>
              <a:rPr lang="en-US"/>
              <a:t>COOJA motes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85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5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Y:\IMMAGINE _COORDINATA_2014\PPT\loghi_PNG\01_polimi_centrato_BN_negativo_outlin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454" y="395873"/>
            <a:ext cx="1442830" cy="1106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ttangolo 125"/>
          <p:cNvSpPr/>
          <p:nvPr userDrawn="1"/>
        </p:nvSpPr>
        <p:spPr>
          <a:xfrm>
            <a:off x="0" y="1834176"/>
            <a:ext cx="9144000" cy="5023823"/>
          </a:xfrm>
          <a:prstGeom prst="rect">
            <a:avLst/>
          </a:prstGeom>
          <a:solidFill>
            <a:srgbClr val="1A4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38482" y="1835151"/>
            <a:ext cx="9036647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&amp; Aufzählung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66117" y="1"/>
            <a:ext cx="8599289" cy="786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75047" y="892969"/>
            <a:ext cx="8563570" cy="55185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1pPr>
            <a:lvl2pPr marL="294669" lvl="1" indent="-142870" rtl="0">
              <a:lnSpc>
                <a:spcPct val="117647"/>
              </a:lnSpc>
              <a:spcBef>
                <a:spcPts val="0"/>
              </a:spcBef>
              <a:buFont typeface="Cabin"/>
              <a:buAutoNum type="alphaLcParenR"/>
              <a:defRPr sz="2391"/>
            </a:lvl2pPr>
            <a:lvl3pPr marL="473257" lvl="2" indent="-178587" rtl="0">
              <a:lnSpc>
                <a:spcPct val="116666"/>
              </a:lnSpc>
              <a:spcBef>
                <a:spcPts val="0"/>
              </a:spcBef>
              <a:defRPr sz="1687"/>
            </a:lvl3pPr>
            <a:lvl4pPr marL="1427836" lvl="3" indent="-258088" rtl="0">
              <a:lnSpc>
                <a:spcPct val="118181"/>
              </a:lnSpc>
              <a:spcBef>
                <a:spcPts val="0"/>
              </a:spcBef>
              <a:defRPr sz="1547"/>
            </a:lvl4pPr>
            <a:lvl5pPr marL="1740364" lvl="4" indent="-258088" rtl="0">
              <a:lnSpc>
                <a:spcPct val="118181"/>
              </a:lnSpc>
              <a:spcBef>
                <a:spcPts val="0"/>
              </a:spcBef>
              <a:defRPr sz="1547"/>
            </a:lvl5pPr>
            <a:lvl6pPr lvl="5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8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457200" y="1482840"/>
            <a:ext cx="8229240" cy="464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9733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3800"/>
            <a:ext cx="8323726" cy="48641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373053"/>
            <a:ext cx="9144000" cy="494472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6312BC-2F38-3E43-9DBD-A1740D643F62}"/>
              </a:ext>
            </a:extLst>
          </p:cNvPr>
          <p:cNvGrpSpPr/>
          <p:nvPr userDrawn="1"/>
        </p:nvGrpSpPr>
        <p:grpSpPr>
          <a:xfrm>
            <a:off x="8107109" y="6506749"/>
            <a:ext cx="929406" cy="264042"/>
            <a:chOff x="7836785" y="2568624"/>
            <a:chExt cx="929406" cy="26404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12E12A9-32FC-6C49-82D4-786103B11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E2B40CEA-2E37-0844-9B86-8D168065FF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AF50BC00-2573-C34D-A139-EEF10C1B5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143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21" y="1865266"/>
            <a:ext cx="8581043" cy="840400"/>
          </a:xfrm>
        </p:spPr>
        <p:txBody>
          <a:bodyPr>
            <a:noAutofit/>
          </a:bodyPr>
          <a:lstStyle/>
          <a:p>
            <a:pPr algn="ctr"/>
            <a:r>
              <a:rPr lang="en-GB" sz="2800" b="0" dirty="0">
                <a:latin typeface="Garamond" panose="02020404030301010803" pitchFamily="18" charset="0"/>
              </a:rPr>
              <a:t>Fundamentals of IoT Software © 2021 by  Luca Mottola </a:t>
            </a: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is licensed under CC BY-NC 4.0 </a:t>
            </a:r>
            <a:br>
              <a:rPr lang="en-GB" sz="2800" b="0" dirty="0">
                <a:latin typeface="Garamond" panose="02020404030301010803" pitchFamily="18" charset="0"/>
              </a:rPr>
            </a:b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To view a copy of this license, visit </a:t>
            </a:r>
            <a:r>
              <a:rPr lang="en-GB" sz="2800" b="0" dirty="0" err="1">
                <a:latin typeface="Garamond" panose="02020404030301010803" pitchFamily="18" charset="0"/>
              </a:rPr>
              <a:t>creativecommons.org</a:t>
            </a:r>
            <a:r>
              <a:rPr lang="en-GB" sz="2800" b="0" dirty="0">
                <a:latin typeface="Garamond" panose="02020404030301010803" pitchFamily="18" charset="0"/>
              </a:rPr>
              <a:t>/licenses/by-</a:t>
            </a:r>
            <a:r>
              <a:rPr lang="en-GB" sz="2800" b="0" dirty="0" err="1">
                <a:latin typeface="Garamond" panose="02020404030301010803" pitchFamily="18" charset="0"/>
              </a:rPr>
              <a:t>nc</a:t>
            </a:r>
            <a:r>
              <a:rPr lang="en-GB" sz="2800" b="0" dirty="0">
                <a:latin typeface="Garamond" panose="02020404030301010803" pitchFamily="18" charset="0"/>
              </a:rPr>
              <a:t>/4.0/</a:t>
            </a:r>
            <a:endParaRPr lang="en-US" sz="5400" dirty="0">
              <a:latin typeface="Garamond" panose="020204040303010108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722305-0FEB-6E47-B979-A00D4ACE2B47}"/>
              </a:ext>
            </a:extLst>
          </p:cNvPr>
          <p:cNvGrpSpPr/>
          <p:nvPr/>
        </p:nvGrpSpPr>
        <p:grpSpPr>
          <a:xfrm>
            <a:off x="4101639" y="2829392"/>
            <a:ext cx="929406" cy="264042"/>
            <a:chOff x="7836785" y="2568624"/>
            <a:chExt cx="929406" cy="26404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F87E1D6-FB20-9D45-9866-1F620F250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7E34281-2B0D-1545-AA56-4B7E5897E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C32B35F-1EC3-D447-9D47-D0BE4E7BD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0798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0" y="2879725"/>
            <a:ext cx="9144000" cy="96837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Fundamentals of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IoT Software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Contiki-NG Timers</a:t>
            </a:r>
            <a:br>
              <a:rPr lang="it-IT" sz="4800" dirty="0">
                <a:solidFill>
                  <a:schemeClr val="bg1"/>
                </a:solidFill>
              </a:rPr>
            </a:b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Luca Mottola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 err="1">
                <a:solidFill>
                  <a:schemeClr val="bg1"/>
                </a:solidFill>
                <a:latin typeface="Courier New"/>
                <a:cs typeface="Courier New"/>
              </a:rPr>
              <a:t>luca.mottola@polimi.it</a:t>
            </a:r>
            <a:br>
              <a:rPr lang="it-IT" sz="2400" dirty="0">
                <a:solidFill>
                  <a:schemeClr val="bg1"/>
                </a:solidFill>
                <a:latin typeface="Courier New"/>
                <a:cs typeface="Courier New"/>
              </a:rPr>
            </a:b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0.1)</a:t>
            </a:r>
            <a:endParaRPr lang="it-IT" sz="2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60" y="222010"/>
            <a:ext cx="3084576" cy="1301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56AD9-3FC8-954D-9826-479C8DE86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19" y="474321"/>
            <a:ext cx="1268503" cy="8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93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Contiki-NG Timers (1/2)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326089" cy="482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timer</a:t>
            </a:r>
            <a:r>
              <a:rPr lang="en-US" altLang="en-US" b="0" dirty="0"/>
              <a:t>:</a:t>
            </a:r>
            <a:r>
              <a:rPr lang="en-US" altLang="en-US" b="0" dirty="0">
                <a:latin typeface="+mn-lt"/>
              </a:rPr>
              <a:t> </a:t>
            </a:r>
            <a:r>
              <a:rPr lang="en-US" altLang="en-US" b="0" dirty="0"/>
              <a:t>requires to manually check if </a:t>
            </a:r>
            <a:br>
              <a:rPr lang="en-US" altLang="en-US" b="0" dirty="0"/>
            </a:br>
            <a:r>
              <a:rPr lang="en-US" altLang="en-US" b="0" dirty="0"/>
              <a:t>timers have expired</a:t>
            </a:r>
          </a:p>
          <a:p>
            <a:r>
              <a:rPr lang="en-US" altLang="en-US" b="0" dirty="0">
                <a:latin typeface="Arial" panose="020B0604020202020204" pitchFamily="34" charset="0"/>
                <a:ea typeface="Courier New" charset="0"/>
                <a:cs typeface="Arial" panose="020B0604020202020204" pitchFamily="34" charset="0"/>
              </a:rPr>
              <a:t>Generate events for protothreads</a:t>
            </a:r>
          </a:p>
          <a:p>
            <a:pPr lvl="1"/>
            <a:r>
              <a:rPr lang="en-US" altLang="en-US" b="1" dirty="0" err="1">
                <a:latin typeface="Courier New" charset="0"/>
                <a:ea typeface="Courier New" charset="0"/>
                <a:cs typeface="Courier New" charset="0"/>
              </a:rPr>
              <a:t>etimer</a:t>
            </a:r>
            <a:r>
              <a:rPr lang="en-US" altLang="en-US" b="0" dirty="0"/>
              <a:t>: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altLang="en-US" b="0" dirty="0"/>
              <a:t>generates events when timers expire</a:t>
            </a:r>
          </a:p>
          <a:p>
            <a:pPr lvl="1"/>
            <a:r>
              <a:rPr lang="en-US" altLang="en-US" b="1" dirty="0" err="1">
                <a:latin typeface="Courier New" charset="0"/>
                <a:ea typeface="Courier New" charset="0"/>
                <a:cs typeface="Courier New" charset="0"/>
              </a:rPr>
              <a:t>stimer</a:t>
            </a:r>
            <a:r>
              <a:rPr lang="en-US" altLang="en-US" b="0" dirty="0"/>
              <a:t>: like </a:t>
            </a:r>
            <a:r>
              <a:rPr lang="en-US" altLang="en-US" b="1" dirty="0" err="1">
                <a:latin typeface="Courier New" charset="0"/>
                <a:ea typeface="Courier New" charset="0"/>
                <a:cs typeface="Courier New" charset="0"/>
              </a:rPr>
              <a:t>etimer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altLang="en-US" b="0" dirty="0"/>
              <a:t>for longer periods</a:t>
            </a:r>
          </a:p>
          <a:p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447" y="100014"/>
            <a:ext cx="1872942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89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Contiki-NG Timers (2/2)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326089" cy="482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>
                <a:latin typeface="Arial" panose="020B0604020202020204" pitchFamily="34" charset="0"/>
                <a:ea typeface="Courier New" charset="0"/>
                <a:cs typeface="Arial" panose="020B0604020202020204" pitchFamily="34" charset="0"/>
              </a:rPr>
              <a:t>Execute callbacks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n-US" b="1" dirty="0" err="1">
                <a:latin typeface="Courier New" charset="0"/>
                <a:ea typeface="Courier New" charset="0"/>
                <a:cs typeface="Courier New" charset="0"/>
              </a:rPr>
              <a:t>ctimer</a:t>
            </a:r>
            <a:r>
              <a:rPr lang="en-US" altLang="en-US" b="0" dirty="0"/>
              <a:t>: schedule function executions in time</a:t>
            </a:r>
          </a:p>
          <a:p>
            <a:pPr lvl="1"/>
            <a:r>
              <a:rPr lang="en-US" altLang="en-US" b="1" dirty="0" err="1">
                <a:latin typeface="Courier New" charset="0"/>
                <a:ea typeface="Courier New" charset="0"/>
                <a:cs typeface="Courier New" charset="0"/>
              </a:rPr>
              <a:t>rtimer</a:t>
            </a:r>
            <a:r>
              <a:rPr lang="en-US" altLang="en-US" b="0" dirty="0"/>
              <a:t>: preempts currently running functions with callback execution</a:t>
            </a:r>
          </a:p>
          <a:p>
            <a:pPr lvl="2"/>
            <a:r>
              <a:rPr lang="en-US" altLang="en-US" dirty="0">
                <a:solidFill>
                  <a:srgbClr val="1A3868"/>
                </a:solidFill>
              </a:rPr>
              <a:t>As a result, provides predictable timer semantics</a:t>
            </a:r>
            <a:endParaRPr lang="en-US" altLang="en-US" b="0" dirty="0">
              <a:solidFill>
                <a:srgbClr val="1A3868"/>
              </a:solidFill>
            </a:endParaRPr>
          </a:p>
          <a:p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447" y="100014"/>
            <a:ext cx="1872942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03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ctimer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4069347" cy="48275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Useful to encode </a:t>
            </a:r>
            <a:r>
              <a:rPr lang="en-US" alt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aynchronous</a:t>
            </a:r>
            <a:b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execution flows</a:t>
            </a:r>
          </a:p>
          <a:p>
            <a:r>
              <a:rPr lang="en-US" altLang="en-US" b="0" dirty="0">
                <a:latin typeface="Arial" panose="020B0604020202020204" pitchFamily="34" charset="0"/>
                <a:ea typeface="Courier New" charset="0"/>
                <a:cs typeface="Arial" panose="020B0604020202020204" pitchFamily="34" charset="0"/>
              </a:rPr>
              <a:t>Trigger asynchronous callbacks when expiring</a:t>
            </a:r>
          </a:p>
          <a:p>
            <a:r>
              <a:rPr lang="en-US" altLang="en-US" b="0" dirty="0">
                <a:latin typeface="Arial" panose="020B0604020202020204" pitchFamily="34" charset="0"/>
                <a:ea typeface="Courier New" charset="0"/>
                <a:cs typeface="Arial" panose="020B0604020202020204" pitchFamily="34" charset="0"/>
              </a:rPr>
              <a:t>Data may be passed to the callback as a byte buffer</a:t>
            </a:r>
          </a:p>
          <a:p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B921BB-E78D-EA49-BCDD-4F8ACE6C0A89}"/>
              </a:ext>
            </a:extLst>
          </p:cNvPr>
          <p:cNvSpPr/>
          <p:nvPr/>
        </p:nvSpPr>
        <p:spPr>
          <a:xfrm>
            <a:off x="4357868" y="4018130"/>
            <a:ext cx="4572000" cy="161582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static</a:t>
            </a:r>
            <a:r>
              <a:rPr lang="it-IT" sz="1100" dirty="0">
                <a:latin typeface="Monaco" pitchFamily="2" charset="77"/>
              </a:rPr>
              <a:t> </a:t>
            </a:r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void</a:t>
            </a:r>
            <a:r>
              <a:rPr lang="it-IT" sz="1100" dirty="0">
                <a:latin typeface="Monaco" pitchFamily="2" charset="77"/>
              </a:rPr>
              <a:t> </a:t>
            </a:r>
            <a:r>
              <a:rPr lang="it-IT" sz="1100" dirty="0" err="1">
                <a:latin typeface="Monaco" pitchFamily="2" charset="77"/>
              </a:rPr>
              <a:t>ctimer_callback</a:t>
            </a:r>
            <a:r>
              <a:rPr lang="it-IT" sz="1100" dirty="0">
                <a:latin typeface="Monaco" pitchFamily="2" charset="77"/>
              </a:rPr>
              <a:t>(</a:t>
            </a:r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void</a:t>
            </a:r>
            <a:r>
              <a:rPr lang="it-IT" sz="1100" dirty="0">
                <a:latin typeface="Monaco" pitchFamily="2" charset="77"/>
              </a:rPr>
              <a:t> *data){</a:t>
            </a:r>
          </a:p>
          <a:p>
            <a:br>
              <a:rPr lang="it-IT" sz="1100" dirty="0">
                <a:latin typeface="Monaco" pitchFamily="2" charset="77"/>
              </a:rPr>
            </a:br>
            <a:endParaRPr lang="it-IT" sz="1100" dirty="0">
              <a:latin typeface="Monaco" pitchFamily="2" charset="77"/>
            </a:endParaRPr>
          </a:p>
          <a:p>
            <a:r>
              <a:rPr lang="it-IT" sz="1100" dirty="0">
                <a:latin typeface="Monaco" pitchFamily="2" charset="77"/>
              </a:rPr>
              <a:t>  </a:t>
            </a:r>
            <a:r>
              <a:rPr lang="it-IT" sz="1100" dirty="0" err="1">
                <a:latin typeface="Monaco" pitchFamily="2" charset="77"/>
              </a:rPr>
              <a:t>printf</a:t>
            </a:r>
            <a:r>
              <a:rPr lang="it-IT" sz="1100" dirty="0">
                <a:latin typeface="Monaco" pitchFamily="2" charset="77"/>
              </a:rPr>
              <a:t>(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"%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s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sz="1100" dirty="0">
                <a:latin typeface="Monaco" pitchFamily="2" charset="77"/>
              </a:rPr>
              <a:t>, (</a:t>
            </a:r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char</a:t>
            </a:r>
            <a:r>
              <a:rPr lang="it-IT" sz="1100" dirty="0">
                <a:latin typeface="Monaco" pitchFamily="2" charset="77"/>
              </a:rPr>
              <a:t> *)data);</a:t>
            </a:r>
          </a:p>
          <a:p>
            <a:r>
              <a:rPr lang="it-IT" sz="1100" dirty="0">
                <a:latin typeface="Monaco" pitchFamily="2" charset="77"/>
              </a:rPr>
              <a:t>  </a:t>
            </a:r>
          </a:p>
          <a:p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  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/* </a:t>
            </a:r>
            <a:r>
              <a:rPr lang="it-IT" sz="1100" dirty="0" err="1">
                <a:solidFill>
                  <a:srgbClr val="4E9072"/>
                </a:solidFill>
                <a:latin typeface="Monaco" pitchFamily="2" charset="77"/>
              </a:rPr>
              <a:t>Reschedule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 the </a:t>
            </a:r>
            <a:r>
              <a:rPr lang="it-IT" sz="1100" dirty="0" err="1">
                <a:solidFill>
                  <a:srgbClr val="4E9072"/>
                </a:solidFill>
                <a:latin typeface="Monaco" pitchFamily="2" charset="77"/>
              </a:rPr>
              <a:t>ctimer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. */</a:t>
            </a:r>
          </a:p>
          <a:p>
            <a:r>
              <a:rPr lang="it-IT" sz="1100" dirty="0">
                <a:latin typeface="Monaco" pitchFamily="2" charset="77"/>
              </a:rPr>
              <a:t>  </a:t>
            </a:r>
            <a:r>
              <a:rPr lang="it-IT" sz="1100" dirty="0" err="1">
                <a:latin typeface="Monaco" pitchFamily="2" charset="77"/>
              </a:rPr>
              <a:t>ctimer_set</a:t>
            </a:r>
            <a:r>
              <a:rPr lang="it-IT" sz="1100" dirty="0">
                <a:latin typeface="Monaco" pitchFamily="2" charset="77"/>
              </a:rPr>
              <a:t>(&amp;</a:t>
            </a:r>
            <a:r>
              <a:rPr lang="it-IT" sz="1100" dirty="0" err="1">
                <a:latin typeface="Monaco" pitchFamily="2" charset="77"/>
              </a:rPr>
              <a:t>print_ctimer</a:t>
            </a:r>
            <a:r>
              <a:rPr lang="it-IT" sz="1100" dirty="0">
                <a:latin typeface="Monaco" pitchFamily="2" charset="77"/>
              </a:rPr>
              <a:t>, CLOCK_SECOND, 	</a:t>
            </a:r>
            <a:r>
              <a:rPr lang="it-IT" sz="1100" dirty="0" err="1">
                <a:latin typeface="Monaco" pitchFamily="2" charset="77"/>
              </a:rPr>
              <a:t>ctimer_callback</a:t>
            </a:r>
            <a:r>
              <a:rPr lang="it-IT" sz="1100" dirty="0">
                <a:latin typeface="Monaco" pitchFamily="2" charset="77"/>
              </a:rPr>
              <a:t>, 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"Hello world CT\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n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sz="1100" dirty="0">
                <a:latin typeface="Monaco" pitchFamily="2" charset="77"/>
              </a:rPr>
              <a:t>);  </a:t>
            </a:r>
          </a:p>
          <a:p>
            <a:r>
              <a:rPr lang="it-IT" sz="1100" dirty="0">
                <a:latin typeface="Monaco" pitchFamily="2" charset="77"/>
              </a:rPr>
              <a:t>}</a:t>
            </a:r>
            <a:endParaRPr lang="it-IT" sz="1100" dirty="0">
              <a:effectLst/>
              <a:latin typeface="Monaco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4DED0A-CCDD-9D41-89C6-B83CE4F5B79B}"/>
              </a:ext>
            </a:extLst>
          </p:cNvPr>
          <p:cNvSpPr/>
          <p:nvPr/>
        </p:nvSpPr>
        <p:spPr>
          <a:xfrm>
            <a:off x="4357868" y="1055280"/>
            <a:ext cx="4572000" cy="229293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it-IT" sz="1100" dirty="0">
                <a:latin typeface="Monaco" pitchFamily="2" charset="77"/>
              </a:rPr>
              <a:t>PROCESS_THREAD(</a:t>
            </a:r>
            <a:r>
              <a:rPr lang="it-IT" sz="1100" dirty="0" err="1">
                <a:latin typeface="Monaco" pitchFamily="2" charset="77"/>
              </a:rPr>
              <a:t>hello_world_ctimer</a:t>
            </a:r>
            <a:r>
              <a:rPr lang="it-IT" sz="1100" dirty="0">
                <a:latin typeface="Monaco" pitchFamily="2" charset="77"/>
              </a:rPr>
              <a:t>, </a:t>
            </a:r>
            <a:r>
              <a:rPr lang="it-IT" sz="1100" dirty="0" err="1">
                <a:latin typeface="Monaco" pitchFamily="2" charset="77"/>
              </a:rPr>
              <a:t>ev</a:t>
            </a:r>
            <a:r>
              <a:rPr lang="it-IT" sz="1100" dirty="0">
                <a:latin typeface="Monaco" pitchFamily="2" charset="77"/>
              </a:rPr>
              <a:t>, data)</a:t>
            </a:r>
          </a:p>
          <a:p>
            <a:r>
              <a:rPr lang="it-IT" sz="1100" dirty="0">
                <a:latin typeface="Monaco" pitchFamily="2" charset="77"/>
              </a:rPr>
              <a:t>{</a:t>
            </a:r>
          </a:p>
          <a:p>
            <a:r>
              <a:rPr lang="it-IT" sz="1100" dirty="0">
                <a:latin typeface="Monaco" pitchFamily="2" charset="77"/>
              </a:rPr>
              <a:t>  PROCESS_BEGIN();</a:t>
            </a:r>
          </a:p>
          <a:p>
            <a:r>
              <a:rPr lang="it-IT" sz="1100" dirty="0">
                <a:latin typeface="Monaco" pitchFamily="2" charset="77"/>
              </a:rPr>
              <a:t>  </a:t>
            </a:r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static</a:t>
            </a:r>
            <a:r>
              <a:rPr lang="it-IT" sz="1100" dirty="0">
                <a:solidFill>
                  <a:srgbClr val="931A68"/>
                </a:solidFill>
                <a:latin typeface="Monaco" pitchFamily="2" charset="77"/>
              </a:rPr>
              <a:t> </a:t>
            </a:r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struct</a:t>
            </a:r>
            <a:r>
              <a:rPr lang="it-IT" sz="1100" dirty="0">
                <a:solidFill>
                  <a:srgbClr val="931A68"/>
                </a:solidFill>
                <a:latin typeface="Monaco" pitchFamily="2" charset="77"/>
              </a:rPr>
              <a:t> </a:t>
            </a:r>
            <a:r>
              <a:rPr lang="it-IT" sz="1100" dirty="0" err="1">
                <a:solidFill>
                  <a:srgbClr val="508F73"/>
                </a:solidFill>
                <a:latin typeface="Monaco" pitchFamily="2" charset="77"/>
              </a:rPr>
              <a:t>ctimer</a:t>
            </a:r>
            <a:r>
              <a:rPr lang="it-IT" sz="1100" dirty="0">
                <a:solidFill>
                  <a:srgbClr val="508F73"/>
                </a:solidFill>
                <a:latin typeface="Monaco" pitchFamily="2" charset="77"/>
              </a:rPr>
              <a:t> </a:t>
            </a:r>
            <a:r>
              <a:rPr lang="it-IT" sz="1100" dirty="0" err="1">
                <a:latin typeface="Monaco" pitchFamily="2" charset="77"/>
              </a:rPr>
              <a:t>print_ctimer</a:t>
            </a:r>
            <a:r>
              <a:rPr lang="it-IT" sz="1100" dirty="0">
                <a:latin typeface="Monaco" pitchFamily="2" charset="77"/>
              </a:rPr>
              <a:t>;</a:t>
            </a:r>
            <a:br>
              <a:rPr lang="it-IT" sz="1100" dirty="0">
                <a:latin typeface="Monaco" pitchFamily="2" charset="77"/>
              </a:rPr>
            </a:br>
            <a:r>
              <a:rPr lang="it-IT" sz="1100" dirty="0">
                <a:latin typeface="Monaco" pitchFamily="2" charset="77"/>
              </a:rPr>
              <a:t>  //…</a:t>
            </a:r>
          </a:p>
          <a:p>
            <a:endParaRPr lang="it-IT" sz="1100" dirty="0">
              <a:latin typeface="Monaco" pitchFamily="2" charset="77"/>
            </a:endParaRPr>
          </a:p>
          <a:p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  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/* Schedule the </a:t>
            </a:r>
            <a:r>
              <a:rPr lang="it-IT" sz="1100" dirty="0" err="1">
                <a:solidFill>
                  <a:srgbClr val="4E9072"/>
                </a:solidFill>
                <a:latin typeface="Monaco" pitchFamily="2" charset="77"/>
              </a:rPr>
              <a:t>ctimer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. */</a:t>
            </a:r>
          </a:p>
          <a:p>
            <a:r>
              <a:rPr lang="it-IT" sz="1100" dirty="0">
                <a:latin typeface="Monaco" pitchFamily="2" charset="77"/>
              </a:rPr>
              <a:t>  </a:t>
            </a:r>
            <a:r>
              <a:rPr lang="it-IT" sz="1100" dirty="0" err="1">
                <a:latin typeface="Monaco" pitchFamily="2" charset="77"/>
              </a:rPr>
              <a:t>ctimer_set</a:t>
            </a:r>
            <a:r>
              <a:rPr lang="it-IT" sz="1100" dirty="0">
                <a:latin typeface="Monaco" pitchFamily="2" charset="77"/>
              </a:rPr>
              <a:t>(&amp;</a:t>
            </a:r>
            <a:r>
              <a:rPr lang="it-IT" sz="1100" dirty="0" err="1">
                <a:latin typeface="Monaco" pitchFamily="2" charset="77"/>
              </a:rPr>
              <a:t>print_ctimer</a:t>
            </a:r>
            <a:r>
              <a:rPr lang="it-IT" sz="1100" dirty="0">
                <a:latin typeface="Monaco" pitchFamily="2" charset="77"/>
              </a:rPr>
              <a:t>, CLOCK_SECOND, 	</a:t>
            </a:r>
            <a:r>
              <a:rPr lang="it-IT" sz="1100" dirty="0" err="1">
                <a:latin typeface="Monaco" pitchFamily="2" charset="77"/>
              </a:rPr>
              <a:t>ctimer_callback</a:t>
            </a:r>
            <a:r>
              <a:rPr lang="it-IT" sz="1100" dirty="0">
                <a:latin typeface="Monaco" pitchFamily="2" charset="77"/>
              </a:rPr>
              <a:t>, 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"Hello world CT\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n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sz="1100" dirty="0">
                <a:latin typeface="Monaco" pitchFamily="2" charset="77"/>
              </a:rPr>
              <a:t>);</a:t>
            </a:r>
          </a:p>
          <a:p>
            <a:endParaRPr lang="it-IT" sz="1100" dirty="0">
              <a:latin typeface="Monaco" pitchFamily="2" charset="77"/>
            </a:endParaRPr>
          </a:p>
          <a:p>
            <a:r>
              <a:rPr lang="it-IT" sz="1100" dirty="0">
                <a:latin typeface="Monaco" pitchFamily="2" charset="77"/>
              </a:rPr>
              <a:t>  //…</a:t>
            </a:r>
            <a:br>
              <a:rPr lang="it-IT" sz="1100" dirty="0">
                <a:latin typeface="Monaco" pitchFamily="2" charset="77"/>
              </a:rPr>
            </a:br>
            <a:r>
              <a:rPr lang="it-IT" sz="1100" dirty="0">
                <a:latin typeface="Monaco" pitchFamily="2" charset="77"/>
              </a:rPr>
              <a:t>  PROCESS_END();</a:t>
            </a:r>
          </a:p>
          <a:p>
            <a:r>
              <a:rPr lang="it-IT" sz="1100" dirty="0">
                <a:latin typeface="Monaco" pitchFamily="2" charset="77"/>
              </a:rPr>
              <a:t>}</a:t>
            </a:r>
            <a:endParaRPr lang="it-IT" sz="1100" dirty="0">
              <a:effectLst/>
              <a:latin typeface="Monaco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66C162-633C-A24B-BD0C-33D4313D159D}"/>
              </a:ext>
            </a:extLst>
          </p:cNvPr>
          <p:cNvGrpSpPr/>
          <p:nvPr/>
        </p:nvGrpSpPr>
        <p:grpSpPr>
          <a:xfrm>
            <a:off x="4525701" y="2025574"/>
            <a:ext cx="3507130" cy="1992556"/>
            <a:chOff x="4525701" y="1875099"/>
            <a:chExt cx="3507130" cy="1992556"/>
          </a:xfrm>
        </p:grpSpPr>
        <p:sp>
          <p:nvSpPr>
            <p:cNvPr id="8" name="Rounded Rectangle 20">
              <a:extLst>
                <a:ext uri="{FF2B5EF4-FFF2-40B4-BE49-F238E27FC236}">
                  <a16:creationId xmlns:a16="http://schemas.microsoft.com/office/drawing/2014/main" id="{4F1B98E7-CE4E-094D-AF74-4C7FF157D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701" y="1875099"/>
              <a:ext cx="3507130" cy="648183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D8649E8-D955-AF40-938F-7CC35499E7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2456" y="2523282"/>
              <a:ext cx="208346" cy="13443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963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rtimer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2" y="1344614"/>
            <a:ext cx="4630719" cy="482758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>
                <a:latin typeface="Arial" panose="020B0604020202020204" pitchFamily="34" charset="0"/>
                <a:ea typeface="Courier New" charset="0"/>
                <a:cs typeface="Arial" panose="020B0604020202020204" pitchFamily="34" charset="0"/>
              </a:rPr>
              <a:t>Useful to achieve </a:t>
            </a:r>
            <a:br>
              <a:rPr lang="en-US" altLang="en-US" b="0" dirty="0">
                <a:latin typeface="Arial" panose="020B0604020202020204" pitchFamily="34" charset="0"/>
                <a:ea typeface="Courier New" charset="0"/>
                <a:cs typeface="Arial" panose="020B0604020202020204" pitchFamily="34" charset="0"/>
              </a:rPr>
            </a:br>
            <a:r>
              <a:rPr lang="en-US" altLang="en-US" b="0" dirty="0">
                <a:latin typeface="Arial" panose="020B0604020202020204" pitchFamily="34" charset="0"/>
                <a:ea typeface="Courier New" charset="0"/>
                <a:cs typeface="Arial" panose="020B0604020202020204" pitchFamily="34" charset="0"/>
              </a:rPr>
              <a:t>accurate timing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Use maximum clock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resolution available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from the hardware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Preempt any other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running protothread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ea typeface="Courier New" charset="0"/>
                <a:cs typeface="Arial" panose="020B0604020202020204" pitchFamily="34" charset="0"/>
              </a:rPr>
              <a:t>“Execute now” semantics!!</a:t>
            </a:r>
          </a:p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rtimer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 API uses </a:t>
            </a:r>
            <a:b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callbacks like 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ctimer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but works with </a:t>
            </a:r>
            <a:b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absolute times! </a:t>
            </a:r>
          </a:p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A reference to the </a:t>
            </a:r>
            <a:b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rtimer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is also </a:t>
            </a:r>
            <a:b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passed carrying </a:t>
            </a:r>
            <a:b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</a:p>
          <a:p>
            <a:endParaRPr lang="en-US" altLang="en-US" b="0" dirty="0"/>
          </a:p>
          <a:p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48F47F-0155-D648-822E-98D7DCAE52A1}"/>
              </a:ext>
            </a:extLst>
          </p:cNvPr>
          <p:cNvSpPr/>
          <p:nvPr/>
        </p:nvSpPr>
        <p:spPr>
          <a:xfrm>
            <a:off x="3618302" y="4657889"/>
            <a:ext cx="5335929" cy="14465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static</a:t>
            </a:r>
            <a:r>
              <a:rPr lang="it-IT" sz="1100" dirty="0">
                <a:latin typeface="Monaco" pitchFamily="2" charset="77"/>
              </a:rPr>
              <a:t> </a:t>
            </a:r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void</a:t>
            </a:r>
            <a:r>
              <a:rPr lang="it-IT" sz="1100" dirty="0">
                <a:latin typeface="Monaco" pitchFamily="2" charset="77"/>
              </a:rPr>
              <a:t> </a:t>
            </a:r>
            <a:r>
              <a:rPr lang="it-IT" sz="1100" dirty="0" err="1">
                <a:latin typeface="Monaco" pitchFamily="2" charset="77"/>
              </a:rPr>
              <a:t>rtimer_callback</a:t>
            </a:r>
            <a:r>
              <a:rPr lang="it-IT" sz="1100" dirty="0">
                <a:latin typeface="Monaco" pitchFamily="2" charset="77"/>
              </a:rPr>
              <a:t>(</a:t>
            </a:r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struct</a:t>
            </a:r>
            <a:r>
              <a:rPr lang="it-IT" sz="1100" dirty="0">
                <a:latin typeface="Monaco" pitchFamily="2" charset="77"/>
              </a:rPr>
              <a:t> </a:t>
            </a:r>
            <a:r>
              <a:rPr lang="it-IT" sz="1100" dirty="0" err="1">
                <a:solidFill>
                  <a:srgbClr val="006141"/>
                </a:solidFill>
                <a:latin typeface="Monaco" pitchFamily="2" charset="77"/>
              </a:rPr>
              <a:t>rtimer</a:t>
            </a:r>
            <a:r>
              <a:rPr lang="it-IT" sz="1100" dirty="0">
                <a:latin typeface="Monaco" pitchFamily="2" charset="77"/>
              </a:rPr>
              <a:t> *t, </a:t>
            </a:r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void</a:t>
            </a:r>
            <a:r>
              <a:rPr lang="it-IT" sz="1100" dirty="0">
                <a:latin typeface="Monaco" pitchFamily="2" charset="77"/>
              </a:rPr>
              <a:t> *data){</a:t>
            </a:r>
          </a:p>
          <a:p>
            <a:endParaRPr lang="it-IT" sz="1100" dirty="0">
              <a:latin typeface="Monaco" pitchFamily="2" charset="77"/>
            </a:endParaRPr>
          </a:p>
          <a:p>
            <a:r>
              <a:rPr lang="it-IT" sz="1100" dirty="0">
                <a:latin typeface="Monaco" pitchFamily="2" charset="77"/>
              </a:rPr>
              <a:t>  </a:t>
            </a:r>
            <a:r>
              <a:rPr lang="it-IT" sz="1100" dirty="0" err="1">
                <a:latin typeface="Monaco" pitchFamily="2" charset="77"/>
              </a:rPr>
              <a:t>printf</a:t>
            </a:r>
            <a:r>
              <a:rPr lang="it-IT" sz="1100" dirty="0">
                <a:latin typeface="Monaco" pitchFamily="2" charset="77"/>
              </a:rPr>
              <a:t>(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"%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s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sz="1100" dirty="0">
                <a:latin typeface="Monaco" pitchFamily="2" charset="77"/>
              </a:rPr>
              <a:t>, (</a:t>
            </a:r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char</a:t>
            </a:r>
            <a:r>
              <a:rPr lang="it-IT" sz="1100" dirty="0">
                <a:latin typeface="Monaco" pitchFamily="2" charset="77"/>
              </a:rPr>
              <a:t> *)data);</a:t>
            </a:r>
          </a:p>
          <a:p>
            <a:r>
              <a:rPr lang="it-IT" sz="1100" dirty="0">
                <a:latin typeface="Monaco" pitchFamily="2" charset="77"/>
              </a:rPr>
              <a:t>  </a:t>
            </a:r>
          </a:p>
          <a:p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  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/* </a:t>
            </a:r>
            <a:r>
              <a:rPr lang="it-IT" sz="1100" dirty="0" err="1">
                <a:solidFill>
                  <a:srgbClr val="4E9072"/>
                </a:solidFill>
                <a:latin typeface="Monaco" pitchFamily="2" charset="77"/>
              </a:rPr>
              <a:t>Reschedule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 the </a:t>
            </a:r>
            <a:r>
              <a:rPr lang="it-IT" sz="1100" dirty="0" err="1">
                <a:solidFill>
                  <a:srgbClr val="4E9072"/>
                </a:solidFill>
                <a:latin typeface="Monaco" pitchFamily="2" charset="77"/>
              </a:rPr>
              <a:t>rtimer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. */</a:t>
            </a:r>
          </a:p>
          <a:p>
            <a:r>
              <a:rPr lang="it-IT" sz="1100" dirty="0">
                <a:latin typeface="Monaco" pitchFamily="2" charset="77"/>
              </a:rPr>
              <a:t>  </a:t>
            </a:r>
            <a:r>
              <a:rPr lang="it-IT" sz="1100" dirty="0" err="1">
                <a:latin typeface="Monaco" pitchFamily="2" charset="77"/>
              </a:rPr>
              <a:t>rtimer_set</a:t>
            </a:r>
            <a:r>
              <a:rPr lang="it-IT" sz="1100" dirty="0">
                <a:latin typeface="Monaco" pitchFamily="2" charset="77"/>
              </a:rPr>
              <a:t>(&amp;</a:t>
            </a:r>
            <a:r>
              <a:rPr lang="it-IT" sz="1100" dirty="0" err="1">
                <a:latin typeface="Monaco" pitchFamily="2" charset="77"/>
              </a:rPr>
              <a:t>print_rtimer,RTIMER_NOW</a:t>
            </a:r>
            <a:r>
              <a:rPr lang="it-IT" sz="1100" dirty="0">
                <a:latin typeface="Monaco" pitchFamily="2" charset="77"/>
              </a:rPr>
              <a:t>()+RTIMER_SECOND, </a:t>
            </a:r>
          </a:p>
          <a:p>
            <a:r>
              <a:rPr lang="it-IT" sz="1100" dirty="0">
                <a:latin typeface="Monaco" pitchFamily="2" charset="77"/>
              </a:rPr>
              <a:t>	0, </a:t>
            </a:r>
            <a:r>
              <a:rPr lang="it-IT" sz="1100" dirty="0" err="1">
                <a:latin typeface="Monaco" pitchFamily="2" charset="77"/>
              </a:rPr>
              <a:t>rtimer_callback</a:t>
            </a:r>
            <a:r>
              <a:rPr lang="it-IT" sz="1100" dirty="0">
                <a:latin typeface="Monaco" pitchFamily="2" charset="77"/>
              </a:rPr>
              <a:t>, 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"Hello world RT\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n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sz="1100" dirty="0">
                <a:latin typeface="Monaco" pitchFamily="2" charset="77"/>
              </a:rPr>
              <a:t>);</a:t>
            </a:r>
          </a:p>
          <a:p>
            <a:r>
              <a:rPr lang="it-IT" sz="1100" dirty="0">
                <a:latin typeface="Monaco" pitchFamily="2" charset="77"/>
              </a:rPr>
              <a:t>}</a:t>
            </a:r>
            <a:endParaRPr lang="it-IT" sz="1100" dirty="0">
              <a:effectLst/>
              <a:latin typeface="Monaco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1CAEC1-2FC4-744F-BBD5-4FE0A7371358}"/>
              </a:ext>
            </a:extLst>
          </p:cNvPr>
          <p:cNvSpPr/>
          <p:nvPr/>
        </p:nvSpPr>
        <p:spPr>
          <a:xfrm>
            <a:off x="4025847" y="1344614"/>
            <a:ext cx="4928384" cy="24622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100" dirty="0">
                <a:latin typeface="Monaco" pitchFamily="2" charset="77"/>
              </a:rPr>
              <a:t>PROCESS_THREAD(</a:t>
            </a:r>
            <a:r>
              <a:rPr lang="it-IT" sz="1100" dirty="0" err="1">
                <a:latin typeface="Monaco" pitchFamily="2" charset="77"/>
              </a:rPr>
              <a:t>hello_world_ctimer</a:t>
            </a:r>
            <a:r>
              <a:rPr lang="it-IT" sz="1100" dirty="0">
                <a:latin typeface="Monaco" pitchFamily="2" charset="77"/>
              </a:rPr>
              <a:t>, </a:t>
            </a:r>
            <a:r>
              <a:rPr lang="it-IT" sz="1100" dirty="0" err="1">
                <a:latin typeface="Monaco" pitchFamily="2" charset="77"/>
              </a:rPr>
              <a:t>ev</a:t>
            </a:r>
            <a:r>
              <a:rPr lang="it-IT" sz="1100" dirty="0">
                <a:latin typeface="Monaco" pitchFamily="2" charset="77"/>
              </a:rPr>
              <a:t>, data)</a:t>
            </a:r>
          </a:p>
          <a:p>
            <a:r>
              <a:rPr lang="it-IT" sz="1100" dirty="0">
                <a:latin typeface="Monaco" pitchFamily="2" charset="77"/>
              </a:rPr>
              <a:t>{</a:t>
            </a:r>
          </a:p>
          <a:p>
            <a:r>
              <a:rPr lang="it-IT" sz="1100" dirty="0">
                <a:latin typeface="Monaco" pitchFamily="2" charset="77"/>
              </a:rPr>
              <a:t>  PROCESS_BEGIN();</a:t>
            </a:r>
          </a:p>
          <a:p>
            <a:br>
              <a:rPr lang="it-IT" sz="1100" dirty="0">
                <a:latin typeface="Monaco" pitchFamily="2" charset="77"/>
              </a:rPr>
            </a:br>
            <a:r>
              <a:rPr lang="it-IT" sz="1100" dirty="0">
                <a:latin typeface="Monaco" pitchFamily="2" charset="77"/>
              </a:rPr>
              <a:t>  </a:t>
            </a:r>
            <a:r>
              <a:rPr lang="it-IT" sz="1100" dirty="0" err="1">
                <a:latin typeface="Monaco" pitchFamily="2" charset="77"/>
              </a:rPr>
              <a:t>rtimer_init</a:t>
            </a:r>
            <a:r>
              <a:rPr lang="it-IT" sz="1100" dirty="0">
                <a:latin typeface="Monaco" pitchFamily="2" charset="77"/>
              </a:rPr>
              <a:t>();</a:t>
            </a:r>
          </a:p>
          <a:p>
            <a:r>
              <a:rPr lang="it-IT" sz="1100" dirty="0">
                <a:latin typeface="Monaco" pitchFamily="2" charset="77"/>
              </a:rPr>
              <a:t>  //…</a:t>
            </a:r>
          </a:p>
          <a:p>
            <a:endParaRPr lang="it-IT" sz="1100" dirty="0">
              <a:latin typeface="Monaco" pitchFamily="2" charset="77"/>
            </a:endParaRPr>
          </a:p>
          <a:p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  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/* Schedule the </a:t>
            </a:r>
            <a:r>
              <a:rPr lang="it-IT" sz="1100" dirty="0" err="1">
                <a:solidFill>
                  <a:srgbClr val="4E9072"/>
                </a:solidFill>
                <a:latin typeface="Monaco" pitchFamily="2" charset="77"/>
              </a:rPr>
              <a:t>rtimer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: </a:t>
            </a:r>
            <a:r>
              <a:rPr lang="it-IT" sz="1100" dirty="0" err="1">
                <a:solidFill>
                  <a:srgbClr val="4E9072"/>
                </a:solidFill>
                <a:latin typeface="Monaco" pitchFamily="2" charset="77"/>
              </a:rPr>
              <a:t>absolute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 time! */</a:t>
            </a:r>
          </a:p>
          <a:p>
            <a:r>
              <a:rPr lang="it-IT" sz="1100" dirty="0">
                <a:latin typeface="Monaco" pitchFamily="2" charset="77"/>
              </a:rPr>
              <a:t>  </a:t>
            </a:r>
            <a:r>
              <a:rPr lang="it-IT" sz="1100" dirty="0" err="1">
                <a:latin typeface="Monaco" pitchFamily="2" charset="77"/>
              </a:rPr>
              <a:t>rtimer_set</a:t>
            </a:r>
            <a:r>
              <a:rPr lang="it-IT" sz="1100" dirty="0">
                <a:latin typeface="Monaco" pitchFamily="2" charset="77"/>
              </a:rPr>
              <a:t>(&amp;</a:t>
            </a:r>
            <a:r>
              <a:rPr lang="it-IT" sz="1100" dirty="0" err="1">
                <a:latin typeface="Monaco" pitchFamily="2" charset="77"/>
              </a:rPr>
              <a:t>print_rtimer,RTIMER_NOW</a:t>
            </a:r>
            <a:r>
              <a:rPr lang="it-IT" sz="1100" dirty="0">
                <a:latin typeface="Monaco" pitchFamily="2" charset="77"/>
              </a:rPr>
              <a:t>()+RTIMER_SECOND, </a:t>
            </a:r>
            <a:br>
              <a:rPr lang="it-IT" sz="1100" dirty="0">
                <a:latin typeface="Monaco" pitchFamily="2" charset="77"/>
              </a:rPr>
            </a:br>
            <a:r>
              <a:rPr lang="it-IT" sz="1100" dirty="0">
                <a:latin typeface="Monaco" pitchFamily="2" charset="77"/>
              </a:rPr>
              <a:t>	0, </a:t>
            </a:r>
            <a:r>
              <a:rPr lang="it-IT" sz="1100" dirty="0" err="1">
                <a:latin typeface="Monaco" pitchFamily="2" charset="77"/>
              </a:rPr>
              <a:t>rtimer_callback</a:t>
            </a:r>
            <a:r>
              <a:rPr lang="it-IT" sz="1100" dirty="0">
                <a:latin typeface="Monaco" pitchFamily="2" charset="77"/>
              </a:rPr>
              <a:t>, 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"Hello world RT\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n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sz="1100" dirty="0">
                <a:latin typeface="Monaco" pitchFamily="2" charset="77"/>
              </a:rPr>
              <a:t>);</a:t>
            </a:r>
          </a:p>
          <a:p>
            <a:br>
              <a:rPr lang="it-IT" sz="1100" dirty="0">
                <a:latin typeface="Monaco" pitchFamily="2" charset="77"/>
              </a:rPr>
            </a:br>
            <a:r>
              <a:rPr lang="it-IT" sz="1100" dirty="0">
                <a:latin typeface="Monaco" pitchFamily="2" charset="77"/>
              </a:rPr>
              <a:t>  // …</a:t>
            </a:r>
          </a:p>
          <a:p>
            <a:r>
              <a:rPr lang="it-IT" sz="1100" dirty="0">
                <a:latin typeface="Monaco" pitchFamily="2" charset="77"/>
              </a:rPr>
              <a:t>  PROCESS_END();</a:t>
            </a:r>
          </a:p>
          <a:p>
            <a:r>
              <a:rPr lang="it-IT" sz="1100" dirty="0">
                <a:latin typeface="Monaco" pitchFamily="2" charset="77"/>
              </a:rPr>
              <a:t>}</a:t>
            </a:r>
            <a:endParaRPr lang="it-IT" sz="1100" dirty="0">
              <a:effectLst/>
              <a:latin typeface="Monaco" pitchFamily="2" charset="77"/>
            </a:endParaRP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98128B73-074E-904C-8D33-BCB37A9E0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504" y="2699285"/>
            <a:ext cx="2281061" cy="20834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2E937DAF-F941-FA43-B5CF-3742480EA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978" y="2056156"/>
            <a:ext cx="1310001" cy="214866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185E18-5AC9-4F4C-BF20-A4FE01E1C624}"/>
              </a:ext>
            </a:extLst>
          </p:cNvPr>
          <p:cNvGrpSpPr/>
          <p:nvPr/>
        </p:nvGrpSpPr>
        <p:grpSpPr>
          <a:xfrm>
            <a:off x="4243701" y="2534286"/>
            <a:ext cx="4412864" cy="2123603"/>
            <a:chOff x="4243701" y="2534286"/>
            <a:chExt cx="4412864" cy="2123603"/>
          </a:xfrm>
        </p:grpSpPr>
        <p:sp>
          <p:nvSpPr>
            <p:cNvPr id="11" name="Rounded Rectangle 20">
              <a:extLst>
                <a:ext uri="{FF2B5EF4-FFF2-40B4-BE49-F238E27FC236}">
                  <a16:creationId xmlns:a16="http://schemas.microsoft.com/office/drawing/2014/main" id="{9199A6CB-8682-694C-B95E-394017522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701" y="2534286"/>
              <a:ext cx="4412864" cy="593263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FD2481D-B579-BB47-A6D1-F31BE6C791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7813" y="3127549"/>
              <a:ext cx="437692" cy="15303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77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855479" cy="840400"/>
          </a:xfrm>
        </p:spPr>
        <p:txBody>
          <a:bodyPr>
            <a:normAutofit/>
          </a:bodyPr>
          <a:lstStyle/>
          <a:p>
            <a:r>
              <a:rPr lang="en-US" dirty="0"/>
              <a:t>Comparison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ctimer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vs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rtimer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5484E2-314B-F14A-94CF-43C443301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1954405"/>
            <a:ext cx="7632700" cy="1651000"/>
          </a:xfrm>
          <a:prstGeom prst="rect">
            <a:avLst/>
          </a:prstGeom>
        </p:spPr>
      </p:pic>
      <p:sp>
        <p:nvSpPr>
          <p:cNvPr id="19" name="Rounded Rectangular Callout 13">
            <a:extLst>
              <a:ext uri="{FF2B5EF4-FFF2-40B4-BE49-F238E27FC236}">
                <a16:creationId xmlns:a16="http://schemas.microsoft.com/office/drawing/2014/main" id="{5A8B72A7-A124-1C45-8099-4383BF7D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366" y="967215"/>
            <a:ext cx="2810303" cy="935440"/>
          </a:xfrm>
          <a:prstGeom prst="wedgeRoundRectCallout">
            <a:avLst>
              <a:gd name="adj1" fmla="val 59156"/>
              <a:gd name="adj2" fmla="val 11415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Any other functionality running when the timer expires runs to completion</a:t>
            </a:r>
          </a:p>
        </p:txBody>
      </p:sp>
      <p:sp>
        <p:nvSpPr>
          <p:cNvPr id="20" name="Rounded Rectangular Callout 13">
            <a:extLst>
              <a:ext uri="{FF2B5EF4-FFF2-40B4-BE49-F238E27FC236}">
                <a16:creationId xmlns:a16="http://schemas.microsoft.com/office/drawing/2014/main" id="{C4DFF63F-D257-0846-BAD0-4A881C558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961" y="3686502"/>
            <a:ext cx="3313219" cy="935440"/>
          </a:xfrm>
          <a:prstGeom prst="wedgeRoundRectCallout">
            <a:avLst>
              <a:gd name="adj1" fmla="val 23505"/>
              <a:gd name="adj2" fmla="val 11892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The timer preempts any currently running functionality, which is resumed later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3E91A4-2DDA-864A-97B3-899297F95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4740054"/>
            <a:ext cx="76327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21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275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 2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326089" cy="482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Change the code of 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timers </a:t>
            </a:r>
            <a:r>
              <a:rPr lang="en-US" altLang="en-US" b="0" dirty="0"/>
              <a:t>so that the 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ctimer</a:t>
            </a:r>
            <a:r>
              <a:rPr lang="en-US" altLang="en-US" b="0" dirty="0"/>
              <a:t> and the 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rtimer</a:t>
            </a:r>
            <a:r>
              <a:rPr lang="en-US" altLang="en-US" b="0" dirty="0"/>
              <a:t> expire at the same time</a:t>
            </a:r>
          </a:p>
          <a:p>
            <a:pPr lvl="1"/>
            <a:r>
              <a:rPr lang="en-US" altLang="en-US" dirty="0"/>
              <a:t>Absolute precision hard to achieve with the knowledge and tools you have right now</a:t>
            </a:r>
          </a:p>
          <a:p>
            <a:pPr lvl="1"/>
            <a:r>
              <a:rPr lang="en-US" altLang="en-US" dirty="0"/>
              <a:t>…but you can get pretty close if you </a:t>
            </a:r>
            <a:br>
              <a:rPr lang="en-US" altLang="en-US" dirty="0"/>
            </a:br>
            <a:r>
              <a:rPr lang="en-US" altLang="en-US" dirty="0"/>
              <a:t>design it carefully… ;)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095" y="3910264"/>
            <a:ext cx="2092158" cy="20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78768"/>
      </p:ext>
    </p:extLst>
  </p:cSld>
  <p:clrMapOvr>
    <a:masterClrMapping/>
  </p:clrMapOvr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5681</TotalTime>
  <Words>598</Words>
  <Application>Microsoft Macintosh PowerPoint</Application>
  <PresentationFormat>On-screen Show (4:3)</PresentationFormat>
  <Paragraphs>77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Cabin</vt:lpstr>
      <vt:lpstr>Calibri</vt:lpstr>
      <vt:lpstr>Courier New</vt:lpstr>
      <vt:lpstr>Garamond</vt:lpstr>
      <vt:lpstr>Monaco</vt:lpstr>
      <vt:lpstr>POLI</vt:lpstr>
      <vt:lpstr>Fundamentals of IoT Software © 2021 by  Luca Mottola  is licensed under CC BY-NC 4.0   To view a copy of this license, visit creativecommons.org/licenses/by-nc/4.0/</vt:lpstr>
      <vt:lpstr>Fundamentals of  IoT Software Contiki-NG Timers  Luca Mottola luca.mottola@polimi.it (version 0.1)</vt:lpstr>
      <vt:lpstr>Contiki-NG Timers (1/2)</vt:lpstr>
      <vt:lpstr>Contiki-NG Timers (2/2)</vt:lpstr>
      <vt:lpstr>Example ctimer</vt:lpstr>
      <vt:lpstr>Example rtimer</vt:lpstr>
      <vt:lpstr>Comparison ctimer vs rtimer</vt:lpstr>
      <vt:lpstr>PowerPoint Presentation</vt:lpstr>
      <vt:lpstr>Exercise 2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Luca Mottola</cp:lastModifiedBy>
  <cp:revision>301</cp:revision>
  <cp:lastPrinted>2017-11-28T22:09:08Z</cp:lastPrinted>
  <dcterms:created xsi:type="dcterms:W3CDTF">2015-05-26T12:27:57Z</dcterms:created>
  <dcterms:modified xsi:type="dcterms:W3CDTF">2021-03-12T21:20:44Z</dcterms:modified>
</cp:coreProperties>
</file>