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350" r:id="rId2"/>
    <p:sldId id="419" r:id="rId3"/>
    <p:sldId id="420" r:id="rId4"/>
    <p:sldId id="384" r:id="rId5"/>
    <p:sldId id="394" r:id="rId6"/>
    <p:sldId id="396" r:id="rId7"/>
    <p:sldId id="390" r:id="rId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669"/>
    <a:srgbClr val="173769"/>
    <a:srgbClr val="132857"/>
    <a:srgbClr val="18376A"/>
    <a:srgbClr val="1A415D"/>
    <a:srgbClr val="002142"/>
    <a:srgbClr val="728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40" autoAdjust="0"/>
    <p:restoredTop sz="88503"/>
  </p:normalViewPr>
  <p:slideViewPr>
    <p:cSldViewPr snapToGrid="0" snapToObjects="1">
      <p:cViewPr varScale="1">
        <p:scale>
          <a:sx n="112" d="100"/>
          <a:sy n="112" d="100"/>
        </p:scale>
        <p:origin x="261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9B346-E16D-6F42-A625-343A967E6BC3}" type="datetimeFigureOut">
              <a:rPr lang="en-US" smtClean="0"/>
              <a:t>3/16/21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1C888-426C-0444-967A-5B3E4C2A0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4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01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59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64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56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79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DIRECTIONS FOR INSTRUCTORS: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Compile examples</a:t>
            </a:r>
            <a:r>
              <a:rPr lang="en-US" baseline="0"/>
              <a:t>/blink-shell </a:t>
            </a:r>
            <a:r>
              <a:rPr lang="en-US" baseline="0" dirty="0"/>
              <a:t>and upload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Access the shell, look at available commands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Use </a:t>
            </a:r>
            <a:r>
              <a:rPr lang="en-US" baseline="0" dirty="0" err="1"/>
              <a:t>ip-addr</a:t>
            </a:r>
            <a:r>
              <a:rPr lang="en-US" baseline="0" dirty="0"/>
              <a:t> to get local IP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Ping some other node, check the neighbor table using </a:t>
            </a:r>
            <a:r>
              <a:rPr lang="en-US" baseline="0" dirty="0" err="1"/>
              <a:t>ip-nbr</a:t>
            </a:r>
            <a:endParaRPr lang="en-US" baseline="0" dirty="0"/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Now one node can do </a:t>
            </a:r>
            <a:r>
              <a:rPr lang="en-US" baseline="0" dirty="0" err="1"/>
              <a:t>rpl</a:t>
            </a:r>
            <a:r>
              <a:rPr lang="en-US" baseline="0" dirty="0"/>
              <a:t>-set-root 1 and then run </a:t>
            </a:r>
            <a:r>
              <a:rPr lang="en-US" baseline="0" dirty="0" err="1"/>
              <a:t>rpl</a:t>
            </a:r>
            <a:r>
              <a:rPr lang="en-US" baseline="0" dirty="0"/>
              <a:t>-status and routes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1C888-426C-0444-967A-5B3E4C2A0F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660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Y:\IMMAGINE _COORDINATA_2014\PPT\loghi_PNG\01_polimi_centrato_BN_negativo_outline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4454" y="395873"/>
            <a:ext cx="1442830" cy="110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Rettangolo 125"/>
          <p:cNvSpPr/>
          <p:nvPr userDrawn="1"/>
        </p:nvSpPr>
        <p:spPr>
          <a:xfrm>
            <a:off x="0" y="1834176"/>
            <a:ext cx="9144000" cy="5023823"/>
          </a:xfrm>
          <a:prstGeom prst="rect">
            <a:avLst/>
          </a:prstGeom>
          <a:solidFill>
            <a:srgbClr val="1A41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9" name="Gruppo 168"/>
          <p:cNvGrpSpPr/>
          <p:nvPr userDrawn="1"/>
        </p:nvGrpSpPr>
        <p:grpSpPr>
          <a:xfrm>
            <a:off x="38482" y="1835151"/>
            <a:ext cx="9036647" cy="180000"/>
            <a:chOff x="1218340" y="275867"/>
            <a:chExt cx="17715122" cy="567843"/>
          </a:xfrm>
        </p:grpSpPr>
        <p:cxnSp>
          <p:nvCxnSpPr>
            <p:cNvPr id="170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1481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55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66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&amp; Aufzählung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366117" y="1"/>
            <a:ext cx="8599289" cy="78606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defRPr sz="4500">
                <a:solidFill>
                  <a:srgbClr val="AB183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375047" y="892969"/>
            <a:ext cx="8563570" cy="551854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1pPr>
            <a:lvl2pPr marL="294669" lvl="1" indent="-142870" rtl="0">
              <a:lnSpc>
                <a:spcPct val="117647"/>
              </a:lnSpc>
              <a:spcBef>
                <a:spcPts val="0"/>
              </a:spcBef>
              <a:buFont typeface="Cabin"/>
              <a:buAutoNum type="alphaLcParenR"/>
              <a:defRPr sz="2391"/>
            </a:lvl2pPr>
            <a:lvl3pPr marL="473257" lvl="2" indent="-178587" rtl="0">
              <a:lnSpc>
                <a:spcPct val="116666"/>
              </a:lnSpc>
              <a:spcBef>
                <a:spcPts val="0"/>
              </a:spcBef>
              <a:defRPr sz="1687"/>
            </a:lvl3pPr>
            <a:lvl4pPr marL="1427836" lvl="3" indent="-258088" rtl="0">
              <a:lnSpc>
                <a:spcPct val="118181"/>
              </a:lnSpc>
              <a:spcBef>
                <a:spcPts val="0"/>
              </a:spcBef>
              <a:defRPr sz="1547"/>
            </a:lvl4pPr>
            <a:lvl5pPr marL="1740364" lvl="4" indent="-258088" rtl="0">
              <a:lnSpc>
                <a:spcPct val="118181"/>
              </a:lnSpc>
              <a:spcBef>
                <a:spcPts val="0"/>
              </a:spcBef>
              <a:defRPr sz="1547"/>
            </a:lvl5pPr>
            <a:lvl6pPr lvl="5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defRPr sz="2812"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488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subTitle"/>
          </p:nvPr>
        </p:nvSpPr>
        <p:spPr>
          <a:xfrm>
            <a:off x="457200" y="1482840"/>
            <a:ext cx="8229240" cy="4643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69733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93800"/>
            <a:ext cx="8323726" cy="4864100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9" name="Rettangolo 128"/>
          <p:cNvSpPr/>
          <p:nvPr userDrawn="1"/>
        </p:nvSpPr>
        <p:spPr>
          <a:xfrm>
            <a:off x="0" y="6373053"/>
            <a:ext cx="9144000" cy="494472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FAF1C2-5563-FB42-B277-D58D54EA1BA4}"/>
              </a:ext>
            </a:extLst>
          </p:cNvPr>
          <p:cNvGrpSpPr/>
          <p:nvPr userDrawn="1"/>
        </p:nvGrpSpPr>
        <p:grpSpPr>
          <a:xfrm>
            <a:off x="8107109" y="6506749"/>
            <a:ext cx="929406" cy="264042"/>
            <a:chOff x="7836785" y="2568624"/>
            <a:chExt cx="929406" cy="26404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D80DA9C-CC10-4145-936F-833B2405C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785" y="2568624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7563C7BB-D5C4-9B4E-842B-02C09FCED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191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A3161D27-EF04-6244-A942-CC38A7309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518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888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92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00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95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44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97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58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16/03/21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06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288521" y="139166"/>
            <a:ext cx="8581043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1434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96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marL="0" indent="0" algn="l" defTabSz="457200" rtl="0" eaLnBrk="1" latinLnBrk="0" hangingPunct="1">
        <a:spcBef>
          <a:spcPct val="0"/>
        </a:spcBef>
        <a:buNone/>
        <a:defRPr sz="4400" b="1" kern="120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821" y="1865266"/>
            <a:ext cx="8581043" cy="840400"/>
          </a:xfrm>
        </p:spPr>
        <p:txBody>
          <a:bodyPr>
            <a:noAutofit/>
          </a:bodyPr>
          <a:lstStyle/>
          <a:p>
            <a:pPr algn="ctr"/>
            <a:r>
              <a:rPr lang="en-GB" sz="2800" b="0" dirty="0">
                <a:latin typeface="Garamond" panose="02020404030301010803" pitchFamily="18" charset="0"/>
              </a:rPr>
              <a:t>Fundamentals of IoT Software © 2021 by  Luca Mottola </a:t>
            </a:r>
            <a:br>
              <a:rPr lang="en-GB" sz="2800" b="0" dirty="0">
                <a:latin typeface="Garamond" panose="02020404030301010803" pitchFamily="18" charset="0"/>
              </a:rPr>
            </a:br>
            <a:r>
              <a:rPr lang="en-GB" sz="2800" b="0" dirty="0">
                <a:latin typeface="Garamond" panose="02020404030301010803" pitchFamily="18" charset="0"/>
              </a:rPr>
              <a:t>is licensed under CC BY-NC 4.0 </a:t>
            </a:r>
            <a:br>
              <a:rPr lang="en-GB" sz="2800" b="0" dirty="0">
                <a:latin typeface="Garamond" panose="02020404030301010803" pitchFamily="18" charset="0"/>
              </a:rPr>
            </a:br>
            <a:br>
              <a:rPr lang="en-GB" sz="2800" b="0" dirty="0">
                <a:latin typeface="Garamond" panose="02020404030301010803" pitchFamily="18" charset="0"/>
              </a:rPr>
            </a:br>
            <a:r>
              <a:rPr lang="en-GB" sz="2800" b="0" dirty="0">
                <a:latin typeface="Garamond" panose="02020404030301010803" pitchFamily="18" charset="0"/>
              </a:rPr>
              <a:t>To view a copy of this license, visit </a:t>
            </a:r>
            <a:r>
              <a:rPr lang="en-GB" sz="2800" b="0" dirty="0" err="1">
                <a:latin typeface="Garamond" panose="02020404030301010803" pitchFamily="18" charset="0"/>
              </a:rPr>
              <a:t>creativecommons.org</a:t>
            </a:r>
            <a:r>
              <a:rPr lang="en-GB" sz="2800" b="0" dirty="0">
                <a:latin typeface="Garamond" panose="02020404030301010803" pitchFamily="18" charset="0"/>
              </a:rPr>
              <a:t>/licenses/by-</a:t>
            </a:r>
            <a:r>
              <a:rPr lang="en-GB" sz="2800" b="0" dirty="0" err="1">
                <a:latin typeface="Garamond" panose="02020404030301010803" pitchFamily="18" charset="0"/>
              </a:rPr>
              <a:t>nc</a:t>
            </a:r>
            <a:r>
              <a:rPr lang="en-GB" sz="2800" b="0" dirty="0">
                <a:latin typeface="Garamond" panose="02020404030301010803" pitchFamily="18" charset="0"/>
              </a:rPr>
              <a:t>/4.0/</a:t>
            </a:r>
            <a:endParaRPr lang="en-US" sz="5400" dirty="0">
              <a:latin typeface="Garamond" panose="02020404030301010803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722305-0FEB-6E47-B979-A00D4ACE2B47}"/>
              </a:ext>
            </a:extLst>
          </p:cNvPr>
          <p:cNvGrpSpPr/>
          <p:nvPr/>
        </p:nvGrpSpPr>
        <p:grpSpPr>
          <a:xfrm>
            <a:off x="4101639" y="2829392"/>
            <a:ext cx="929406" cy="264042"/>
            <a:chOff x="7836785" y="2568624"/>
            <a:chExt cx="929406" cy="26404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F87E1D6-FB20-9D45-9866-1F620F250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6785" y="2568624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C7E34281-2B0D-1545-AA56-4B7E5897E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2191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FC32B35F-1EC3-D447-9D47-D0BE4E7BD8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7518" y="2578666"/>
              <a:ext cx="254000" cy="25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9498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 idx="4294967295"/>
          </p:nvPr>
        </p:nvSpPr>
        <p:spPr>
          <a:xfrm>
            <a:off x="0" y="2879725"/>
            <a:ext cx="9144000" cy="968375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Fundamentals of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IoT Software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Contiki-NG Shell</a:t>
            </a:r>
            <a:br>
              <a:rPr lang="it-IT" sz="4800" dirty="0">
                <a:solidFill>
                  <a:schemeClr val="bg1"/>
                </a:solidFill>
              </a:rPr>
            </a:br>
            <a:br>
              <a:rPr lang="it-IT" sz="4800" dirty="0">
                <a:solidFill>
                  <a:schemeClr val="bg1"/>
                </a:solidFill>
              </a:rPr>
            </a:br>
            <a:r>
              <a:rPr lang="it-IT" sz="2400" dirty="0">
                <a:solidFill>
                  <a:schemeClr val="bg1"/>
                </a:solidFill>
              </a:rPr>
              <a:t>Luca Mottola</a:t>
            </a:r>
            <a:br>
              <a:rPr lang="it-IT" sz="2400" dirty="0">
                <a:solidFill>
                  <a:schemeClr val="bg1"/>
                </a:solidFill>
              </a:rPr>
            </a:br>
            <a:r>
              <a:rPr lang="it-IT" sz="2400" dirty="0" err="1">
                <a:solidFill>
                  <a:schemeClr val="bg1"/>
                </a:solidFill>
                <a:latin typeface="Courier New"/>
                <a:cs typeface="Courier New"/>
              </a:rPr>
              <a:t>luca.mottola@polimi.it</a:t>
            </a:r>
            <a:br>
              <a:rPr lang="it-IT" sz="2400" dirty="0">
                <a:solidFill>
                  <a:schemeClr val="bg1"/>
                </a:solidFill>
                <a:latin typeface="Courier New"/>
                <a:cs typeface="Courier New"/>
              </a:rPr>
            </a:b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6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r>
              <a:rPr lang="it-IT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0.1)</a:t>
            </a:r>
            <a:endParaRPr lang="it-IT" sz="24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60" y="222010"/>
            <a:ext cx="3084576" cy="1301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56AD9-3FC8-954D-9826-479C8DE86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219" y="474321"/>
            <a:ext cx="1268503" cy="8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58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Orthogonality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288520" y="1344613"/>
            <a:ext cx="8581042" cy="494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/>
              <a:t>A small set of primitives </a:t>
            </a:r>
          </a:p>
          <a:p>
            <a:r>
              <a:rPr lang="en-US" altLang="en-US" b="0" dirty="0"/>
              <a:t>…to be combined in a small number of ways </a:t>
            </a:r>
          </a:p>
          <a:p>
            <a:r>
              <a:rPr lang="en-US" altLang="en-US" b="0" dirty="0"/>
              <a:t>…to build control and data flows</a:t>
            </a:r>
          </a:p>
          <a:p>
            <a:r>
              <a:rPr lang="en-US" altLang="en-US" b="0" dirty="0"/>
              <a:t>Paradigmatic example: </a:t>
            </a:r>
            <a:r>
              <a:rPr lang="en-US" altLang="en-US" dirty="0"/>
              <a:t>the Linux shell</a:t>
            </a:r>
          </a:p>
          <a:p>
            <a:pPr lvl="1"/>
            <a:r>
              <a:rPr lang="en-US" altLang="en-US" dirty="0"/>
              <a:t>Small set of commands</a:t>
            </a:r>
          </a:p>
          <a:p>
            <a:pPr lvl="1"/>
            <a:r>
              <a:rPr lang="en-US" altLang="en-US" dirty="0"/>
              <a:t>Operators to combine them (pipes, redirects, …)</a:t>
            </a:r>
          </a:p>
          <a:p>
            <a:pPr lvl="1"/>
            <a:r>
              <a:rPr lang="en-US" altLang="en-US" dirty="0"/>
              <a:t>Can build complex data processing pipelines!</a:t>
            </a:r>
          </a:p>
          <a:p>
            <a:endParaRPr lang="en-US" altLang="en-US" dirty="0"/>
          </a:p>
        </p:txBody>
      </p:sp>
      <p:pic>
        <p:nvPicPr>
          <p:cNvPr id="1026" name="Picture 2" descr="Orthogonality - Wikipedia">
            <a:extLst>
              <a:ext uri="{FF2B5EF4-FFF2-40B4-BE49-F238E27FC236}">
                <a16:creationId xmlns:a16="http://schemas.microsoft.com/office/drawing/2014/main" id="{1C2A3FF0-FA09-5F46-B2A5-D0CC8FFA2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99" y="139166"/>
            <a:ext cx="1783080" cy="123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88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Contiki</a:t>
            </a:r>
            <a:r>
              <a:rPr lang="en-US" dirty="0"/>
              <a:t>-NG Shell (1)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288520" y="1344613"/>
            <a:ext cx="7772637" cy="494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b="0" dirty="0" err="1"/>
              <a:t>Contiki</a:t>
            </a:r>
            <a:r>
              <a:rPr lang="en-US" altLang="en-US" b="0" dirty="0"/>
              <a:t> has a (primitive) shell </a:t>
            </a:r>
            <a:br>
              <a:rPr lang="en-US" altLang="en-US" b="0" dirty="0"/>
            </a:br>
            <a:r>
              <a:rPr lang="en-US" altLang="en-US" b="0" dirty="0"/>
              <a:t>one can access from the serial line</a:t>
            </a:r>
          </a:p>
          <a:p>
            <a:r>
              <a:rPr lang="en-US" altLang="en-US" b="0" dirty="0"/>
              <a:t>Adding the shell to an existing project only requires to modify the </a:t>
            </a:r>
            <a:r>
              <a:rPr lang="en-US" altLang="en-US" dirty="0" err="1">
                <a:latin typeface="Courier New" charset="0"/>
                <a:ea typeface="Courier New" charset="0"/>
                <a:cs typeface="Courier New" charset="0"/>
              </a:rPr>
              <a:t>Makefile</a:t>
            </a:r>
            <a:r>
              <a:rPr lang="en-US" altLang="en-US" b="0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altLang="en-US" b="0" dirty="0"/>
              <a:t>by adding</a:t>
            </a:r>
          </a:p>
          <a:p>
            <a:pPr lvl="1"/>
            <a:r>
              <a:rPr lang="en-US" altLang="en-US" b="1" dirty="0">
                <a:latin typeface="Courier New" charset="0"/>
                <a:ea typeface="Courier New" charset="0"/>
                <a:cs typeface="Courier New" charset="0"/>
              </a:rPr>
              <a:t>MODULES += </a:t>
            </a:r>
            <a:r>
              <a:rPr lang="en-US" altLang="en-US" b="1" dirty="0" err="1">
                <a:latin typeface="Courier New" charset="0"/>
                <a:ea typeface="Courier New" charset="0"/>
                <a:cs typeface="Courier New" charset="0"/>
              </a:rPr>
              <a:t>os</a:t>
            </a:r>
            <a:r>
              <a:rPr lang="en-US" altLang="en-US" b="1" dirty="0">
                <a:latin typeface="Courier New" charset="0"/>
                <a:ea typeface="Courier New" charset="0"/>
                <a:cs typeface="Courier New" charset="0"/>
              </a:rPr>
              <a:t>/services/shell</a:t>
            </a:r>
          </a:p>
          <a:p>
            <a:r>
              <a:rPr lang="en-US" altLang="en-US" b="0" dirty="0"/>
              <a:t>The set of available commands changes depending on the modules part of the project</a:t>
            </a:r>
            <a:endParaRPr lang="en-US" altLang="en-US" b="1" dirty="0">
              <a:latin typeface="Courier New" charset="0"/>
              <a:ea typeface="Courier New" charset="0"/>
              <a:cs typeface="Courier New" charset="0"/>
            </a:endParaRPr>
          </a:p>
          <a:p>
            <a:pPr lvl="1"/>
            <a:endParaRPr lang="en-US" altLang="en-US" b="0" dirty="0"/>
          </a:p>
          <a:p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790" y="139166"/>
            <a:ext cx="1876926" cy="148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82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err="1"/>
              <a:t>Contiki</a:t>
            </a:r>
            <a:r>
              <a:rPr lang="en-US" dirty="0"/>
              <a:t>-NG Shell (2)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1719"/>
            <a:ext cx="9144000" cy="345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48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Useful Commands</a:t>
            </a:r>
          </a:p>
        </p:txBody>
      </p:sp>
      <p:sp>
        <p:nvSpPr>
          <p:cNvPr id="5" name="Rectangle 11"/>
          <p:cNvSpPr txBox="1">
            <a:spLocks noChangeArrowheads="1"/>
          </p:cNvSpPr>
          <p:nvPr/>
        </p:nvSpPr>
        <p:spPr>
          <a:xfrm>
            <a:off x="288520" y="1344613"/>
            <a:ext cx="8735164" cy="4941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/>
              <a:buChar char="•"/>
              <a:defRPr sz="3200" b="1">
                <a:solidFill>
                  <a:srgbClr val="18376A"/>
                </a:solidFill>
                <a:latin typeface="Arial"/>
                <a:cs typeface="Arial"/>
              </a:defRPr>
            </a:lvl1pPr>
            <a:lvl2pPr marL="742950" lvl="1" indent="-285750">
              <a:spcBef>
                <a:spcPct val="20000"/>
              </a:spcBef>
              <a:buFont typeface="Arial"/>
              <a:buChar char="–"/>
              <a:defRPr sz="2400">
                <a:solidFill>
                  <a:srgbClr val="18376A"/>
                </a:solidFill>
                <a:latin typeface="Arial"/>
                <a:cs typeface="Arial"/>
              </a:defRPr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200">
                <a:latin typeface="Arial"/>
                <a:cs typeface="Arial"/>
              </a:defRPr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200">
                <a:latin typeface="Arial"/>
                <a:cs typeface="Arial"/>
              </a:defRPr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200">
                <a:latin typeface="Arial"/>
                <a:cs typeface="Arial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altLang="en-US" dirty="0" err="1">
                <a:latin typeface="Courier New" charset="0"/>
                <a:ea typeface="Courier New" charset="0"/>
                <a:cs typeface="Courier New" charset="0"/>
              </a:rPr>
              <a:t>ip-addr</a:t>
            </a:r>
            <a:r>
              <a:rPr lang="en-US" altLang="en-US" b="0" dirty="0"/>
              <a:t>: current IP address(</a:t>
            </a:r>
            <a:r>
              <a:rPr lang="en-US" altLang="en-US" b="0" dirty="0" err="1"/>
              <a:t>es</a:t>
            </a:r>
            <a:r>
              <a:rPr lang="en-US" altLang="en-US" b="0" dirty="0"/>
              <a:t>) of the node</a:t>
            </a:r>
          </a:p>
          <a:p>
            <a:r>
              <a:rPr lang="en-US" altLang="en-US" dirty="0" err="1">
                <a:latin typeface="Courier New" charset="0"/>
                <a:ea typeface="Courier New" charset="0"/>
                <a:cs typeface="Courier New" charset="0"/>
              </a:rPr>
              <a:t>ip-nbr</a:t>
            </a:r>
            <a:r>
              <a:rPr lang="en-US" altLang="en-US" b="0" dirty="0"/>
              <a:t>: current (1-hop) neighbors</a:t>
            </a:r>
          </a:p>
          <a:p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log &lt;module&gt; level</a:t>
            </a:r>
            <a:r>
              <a:rPr lang="en-US" altLang="en-US" b="0" dirty="0"/>
              <a:t>: changes log levels</a:t>
            </a:r>
          </a:p>
          <a:p>
            <a:r>
              <a:rPr lang="en-US" altLang="en-US" dirty="0" err="1">
                <a:latin typeface="Courier New" charset="0"/>
                <a:ea typeface="Courier New" charset="0"/>
                <a:cs typeface="Courier New" charset="0"/>
              </a:rPr>
              <a:t>rpl</a:t>
            </a:r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*</a:t>
            </a:r>
            <a:r>
              <a:rPr lang="en-US" altLang="en-US" b="0" dirty="0"/>
              <a:t>: manipulates RPL</a:t>
            </a:r>
          </a:p>
          <a:p>
            <a:r>
              <a:rPr lang="en-US" altLang="en-US" dirty="0">
                <a:latin typeface="Courier New" charset="0"/>
                <a:ea typeface="Courier New" charset="0"/>
                <a:cs typeface="Courier New" charset="0"/>
              </a:rPr>
              <a:t>ping</a:t>
            </a:r>
            <a:r>
              <a:rPr lang="en-US" altLang="en-US" b="0" dirty="0"/>
              <a:t>: you know this</a:t>
            </a:r>
            <a:r>
              <a:rPr lang="mr-IN" altLang="en-US" b="0" dirty="0"/>
              <a:t>…</a:t>
            </a:r>
            <a:endParaRPr lang="en-US" altLang="en-US" b="0" dirty="0"/>
          </a:p>
          <a:p>
            <a:r>
              <a:rPr lang="mr-IN" altLang="en-US" b="0" dirty="0"/>
              <a:t>…</a:t>
            </a:r>
            <a:endParaRPr lang="en-US" altLang="en-US" b="0" dirty="0"/>
          </a:p>
          <a:p>
            <a:r>
              <a:rPr lang="en-US" altLang="en-US" b="0" dirty="0"/>
              <a:t>You can create your own! </a:t>
            </a:r>
          </a:p>
          <a:p>
            <a:pPr lvl="1"/>
            <a:r>
              <a:rPr lang="en-US" altLang="en-US" dirty="0"/>
              <a:t>Look under </a:t>
            </a:r>
            <a:r>
              <a:rPr lang="en-US" altLang="en-US" b="1" dirty="0" err="1">
                <a:latin typeface="Courier New" charset="0"/>
                <a:ea typeface="Courier New" charset="0"/>
                <a:cs typeface="Courier New" charset="0"/>
              </a:rPr>
              <a:t>os</a:t>
            </a:r>
            <a:r>
              <a:rPr lang="en-US" altLang="en-US" b="1" dirty="0">
                <a:latin typeface="Courier New" charset="0"/>
                <a:ea typeface="Courier New" charset="0"/>
                <a:cs typeface="Courier New" charset="0"/>
              </a:rPr>
              <a:t>/services/shell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8075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0E4AC7-D02F-FB4E-B8EC-9C93AE9A7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983" y="1045642"/>
            <a:ext cx="5938838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489619"/>
      </p:ext>
    </p:extLst>
  </p:cSld>
  <p:clrMapOvr>
    <a:masterClrMapping/>
  </p:clrMapOvr>
</p:sld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6515</TotalTime>
  <Words>283</Words>
  <Application>Microsoft Macintosh PowerPoint</Application>
  <PresentationFormat>On-screen Show (4:3)</PresentationFormat>
  <Paragraphs>38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Cabin</vt:lpstr>
      <vt:lpstr>Calibri</vt:lpstr>
      <vt:lpstr>Courier New</vt:lpstr>
      <vt:lpstr>Garamond</vt:lpstr>
      <vt:lpstr>POLI</vt:lpstr>
      <vt:lpstr>Fundamentals of IoT Software © 2021 by  Luca Mottola  is licensed under CC BY-NC 4.0   To view a copy of this license, visit creativecommons.org/licenses/by-nc/4.0/</vt:lpstr>
      <vt:lpstr>Fundamentals of  IoT Software Contiki-NG Shell  Luca Mottola luca.mottola@polimi.it (version 0.1)</vt:lpstr>
      <vt:lpstr>Orthogonality</vt:lpstr>
      <vt:lpstr>The Contiki-NG Shell (1)</vt:lpstr>
      <vt:lpstr>The Contiki-NG Shell (2)</vt:lpstr>
      <vt:lpstr>Some Useful Commands</vt:lpstr>
      <vt:lpstr>PowerPoint Presentation</vt:lpstr>
    </vt:vector>
  </TitlesOfParts>
  <Company>Area Servizi 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Colleoni</dc:creator>
  <cp:lastModifiedBy>Luca Mottola</cp:lastModifiedBy>
  <cp:revision>321</cp:revision>
  <cp:lastPrinted>2017-11-24T11:10:58Z</cp:lastPrinted>
  <dcterms:created xsi:type="dcterms:W3CDTF">2015-05-26T12:27:57Z</dcterms:created>
  <dcterms:modified xsi:type="dcterms:W3CDTF">2021-03-16T15:49:18Z</dcterms:modified>
</cp:coreProperties>
</file>